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330" r:id="rId3"/>
    <p:sldId id="314" r:id="rId4"/>
    <p:sldId id="331" r:id="rId5"/>
    <p:sldId id="336" r:id="rId6"/>
    <p:sldId id="337" r:id="rId7"/>
    <p:sldId id="339" r:id="rId8"/>
    <p:sldId id="333" r:id="rId9"/>
    <p:sldId id="313" r:id="rId10"/>
    <p:sldId id="335" r:id="rId11"/>
    <p:sldId id="343" r:id="rId12"/>
    <p:sldId id="317" r:id="rId13"/>
    <p:sldId id="315" r:id="rId14"/>
    <p:sldId id="316" r:id="rId15"/>
    <p:sldId id="318" r:id="rId16"/>
    <p:sldId id="319" r:id="rId17"/>
    <p:sldId id="320" r:id="rId18"/>
    <p:sldId id="321" r:id="rId19"/>
    <p:sldId id="344" r:id="rId20"/>
    <p:sldId id="322" r:id="rId21"/>
    <p:sldId id="323" r:id="rId22"/>
    <p:sldId id="324" r:id="rId23"/>
    <p:sldId id="345" r:id="rId24"/>
    <p:sldId id="346" r:id="rId25"/>
    <p:sldId id="325" r:id="rId26"/>
    <p:sldId id="326" r:id="rId27"/>
    <p:sldId id="340" r:id="rId28"/>
    <p:sldId id="342" r:id="rId29"/>
    <p:sldId id="347" r:id="rId30"/>
    <p:sldId id="348" r:id="rId31"/>
    <p:sldId id="351" r:id="rId32"/>
    <p:sldId id="350" r:id="rId33"/>
    <p:sldId id="352" r:id="rId34"/>
    <p:sldId id="353" r:id="rId35"/>
    <p:sldId id="354" r:id="rId36"/>
    <p:sldId id="356" r:id="rId37"/>
    <p:sldId id="357" r:id="rId38"/>
    <p:sldId id="358" r:id="rId39"/>
    <p:sldId id="359" r:id="rId40"/>
    <p:sldId id="360" r:id="rId41"/>
    <p:sldId id="362" r:id="rId42"/>
    <p:sldId id="328"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25" autoAdjust="0"/>
    <p:restoredTop sz="94660"/>
  </p:normalViewPr>
  <p:slideViewPr>
    <p:cSldViewPr>
      <p:cViewPr varScale="1">
        <p:scale>
          <a:sx n="82" d="100"/>
          <a:sy n="82" d="100"/>
        </p:scale>
        <p:origin x="-1622" y="-91"/>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42E641-484F-41F8-89C8-9C046620A4D8}" type="datetimeFigureOut">
              <a:rPr lang="zh-CN" altLang="en-US" smtClean="0"/>
              <a:pPr/>
              <a:t>2014/1/27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FA4D71-908E-4DC5-AF78-DA1CCDACBEE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baseline="0">
                <a:ea typeface="微软雅黑" pitchFamily="34" charset="-122"/>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normAutofit/>
          </a:bodyPr>
          <a:lstStyle>
            <a:lvl1pPr marL="0" indent="0" algn="ctr">
              <a:buNone/>
              <a:defRPr sz="18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74875837-0E7B-40B0-8491-1BC8FEC0F268}" type="datetime1">
              <a:rPr lang="zh-CN" altLang="en-US" smtClean="0"/>
              <a:pPr/>
              <a:t>2014/1/27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B94360B-D1AD-4C36-922E-4E643D4ACD56}" type="datetime1">
              <a:rPr lang="zh-CN" altLang="en-US" smtClean="0"/>
              <a:pPr/>
              <a:t>2014/1/27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93A3EB-C667-432A-8A90-546572E10732}" type="datetime1">
              <a:rPr lang="zh-CN" altLang="en-US" smtClean="0"/>
              <a:pPr/>
              <a:t>2014/1/27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1143000"/>
          </a:xfrm>
        </p:spPr>
        <p:txBody>
          <a:bodyPr/>
          <a:lstStyle>
            <a:lvl1pPr>
              <a:defRPr baseline="0">
                <a:latin typeface="Times New Roman" pitchFamily="18" charset="0"/>
                <a:ea typeface="微软雅黑"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268760"/>
            <a:ext cx="8229600" cy="4968552"/>
          </a:xfrm>
        </p:spPr>
        <p:txBody>
          <a:bodyPr/>
          <a:lstStyle>
            <a:lvl1pPr>
              <a:defRPr baseline="0">
                <a:latin typeface="Times New Roman" pitchFamily="18" charset="0"/>
                <a:ea typeface="微软雅黑" pitchFamily="34" charset="-122"/>
              </a:defRPr>
            </a:lvl1pPr>
            <a:lvl2pPr>
              <a:defRPr baseline="0">
                <a:latin typeface="Times New Roman" pitchFamily="18" charset="0"/>
                <a:ea typeface="微软雅黑" pitchFamily="34" charset="-122"/>
              </a:defRPr>
            </a:lvl2pPr>
            <a:lvl3pPr>
              <a:defRPr baseline="0">
                <a:latin typeface="Times New Roman" pitchFamily="18" charset="0"/>
                <a:ea typeface="微软雅黑" pitchFamily="34" charset="-122"/>
              </a:defRPr>
            </a:lvl3pPr>
            <a:lvl4pPr>
              <a:defRPr baseline="0">
                <a:latin typeface="Times New Roman" pitchFamily="18" charset="0"/>
                <a:ea typeface="微软雅黑" pitchFamily="34" charset="-122"/>
              </a:defRPr>
            </a:lvl4pPr>
            <a:lvl5pPr>
              <a:defRPr baseline="0">
                <a:latin typeface="Times New Roman" pitchFamily="18" charset="0"/>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0646DD31-1939-4A89-8BB5-CFEAB5541EA9}" type="datetime1">
              <a:rPr lang="zh-CN" altLang="en-US" smtClean="0"/>
              <a:pPr/>
              <a:t>2014/1/27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cxnSp>
        <p:nvCxnSpPr>
          <p:cNvPr id="8" name="直接连接符 7"/>
          <p:cNvCxnSpPr/>
          <p:nvPr userDrawn="1"/>
        </p:nvCxnSpPr>
        <p:spPr>
          <a:xfrm>
            <a:off x="395536" y="1124744"/>
            <a:ext cx="8352928"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5245AF6-FF6D-48E4-BCE6-5DA1F59D64DD}" type="datetime1">
              <a:rPr lang="zh-CN" altLang="en-US" smtClean="0"/>
              <a:pPr/>
              <a:t>2014/1/27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FA7C72F-200E-47C9-B7AD-70FE73DE6056}" type="datetime1">
              <a:rPr lang="zh-CN" altLang="en-US" smtClean="0"/>
              <a:pPr/>
              <a:t>2014/1/27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4F7EDA-6BCA-457C-BB1D-7FDD2E6342D7}" type="datetime1">
              <a:rPr lang="zh-CN" altLang="en-US" smtClean="0"/>
              <a:pPr/>
              <a:t>2014/1/27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FDA760-E4A8-4F13-9B16-01017B15067E}" type="datetime1">
              <a:rPr lang="zh-CN" altLang="en-US" smtClean="0"/>
              <a:pPr/>
              <a:t>2014/1/27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6F6B27-8CC0-4F52-80F5-7DC91DB9901D}" type="datetime1">
              <a:rPr lang="zh-CN" altLang="en-US" smtClean="0"/>
              <a:pPr/>
              <a:t>2014/1/27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4866E6E-9003-4ED2-9867-03EA1965B0DE}" type="datetime1">
              <a:rPr lang="zh-CN" altLang="en-US" smtClean="0"/>
              <a:pPr/>
              <a:t>2014/1/27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9A788F-EB88-44B6-A492-998BDCE3B926}" type="datetime1">
              <a:rPr lang="zh-CN" altLang="en-US" smtClean="0"/>
              <a:pPr/>
              <a:t>2014/1/27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32D8A8-0339-4FBA-99B0-B659A5654B39}" type="datetime1">
              <a:rPr lang="zh-CN" altLang="en-US" smtClean="0"/>
              <a:pPr/>
              <a:t>2014/1/27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baseline="0">
          <a:solidFill>
            <a:schemeClr val="tx1"/>
          </a:solidFill>
          <a:latin typeface="微软雅黑" pitchFamily="34" charset="-122"/>
          <a:ea typeface="微软雅黑"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baseline="0">
          <a:solidFill>
            <a:schemeClr val="tx1"/>
          </a:solidFill>
          <a:latin typeface="微软雅黑" pitchFamily="34" charset="-122"/>
          <a:ea typeface="微软雅黑" pitchFamily="34" charset="-122"/>
          <a:cs typeface="+mn-cs"/>
        </a:defRPr>
      </a:lvl1pPr>
      <a:lvl2pPr marL="742950" indent="-285750" algn="l" defTabSz="914400" rtl="0" eaLnBrk="1" latinLnBrk="0" hangingPunct="1">
        <a:spcBef>
          <a:spcPct val="20000"/>
        </a:spcBef>
        <a:buFont typeface="Arial" pitchFamily="34" charset="0"/>
        <a:buChar char="–"/>
        <a:defRPr sz="2800" kern="1200" baseline="0">
          <a:solidFill>
            <a:schemeClr val="tx1"/>
          </a:solidFill>
          <a:latin typeface="微软雅黑" pitchFamily="34" charset="-122"/>
          <a:ea typeface="微软雅黑" pitchFamily="34" charset="-122"/>
          <a:cs typeface="+mn-cs"/>
        </a:defRPr>
      </a:lvl2pPr>
      <a:lvl3pPr marL="1143000" indent="-228600" algn="l" defTabSz="914400" rtl="0" eaLnBrk="1" latinLnBrk="0" hangingPunct="1">
        <a:spcBef>
          <a:spcPct val="20000"/>
        </a:spcBef>
        <a:buFont typeface="Arial" pitchFamily="34" charset="0"/>
        <a:buChar char="•"/>
        <a:defRPr sz="2400" kern="1200" baseline="0">
          <a:solidFill>
            <a:schemeClr val="tx1"/>
          </a:solidFill>
          <a:latin typeface="微软雅黑" pitchFamily="34" charset="-122"/>
          <a:ea typeface="微软雅黑" pitchFamily="34" charset="-122"/>
          <a:cs typeface="+mn-cs"/>
        </a:defRPr>
      </a:lvl3pPr>
      <a:lvl4pPr marL="1600200" indent="-228600" algn="l" defTabSz="914400" rtl="0" eaLnBrk="1" latinLnBrk="0" hangingPunct="1">
        <a:spcBef>
          <a:spcPct val="20000"/>
        </a:spcBef>
        <a:buFont typeface="Arial" pitchFamily="34" charset="0"/>
        <a:buChar char="–"/>
        <a:defRPr sz="2000" kern="1200" baseline="0">
          <a:solidFill>
            <a:schemeClr val="tx1"/>
          </a:solidFill>
          <a:latin typeface="微软雅黑" pitchFamily="34" charset="-122"/>
          <a:ea typeface="微软雅黑" pitchFamily="34" charset="-122"/>
          <a:cs typeface="+mn-cs"/>
        </a:defRPr>
      </a:lvl4pPr>
      <a:lvl5pPr marL="2057400" indent="-228600" algn="l" defTabSz="914400" rtl="0" eaLnBrk="1" latinLnBrk="0" hangingPunct="1">
        <a:spcBef>
          <a:spcPct val="20000"/>
        </a:spcBef>
        <a:buFont typeface="Arial" pitchFamily="34" charset="0"/>
        <a:buChar char="»"/>
        <a:defRPr sz="2000" kern="1200" baseline="0">
          <a:solidFill>
            <a:schemeClr val="tx1"/>
          </a:solidFill>
          <a:latin typeface="微软雅黑" pitchFamily="34" charset="-122"/>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1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pPr/>
              <a:t>1</a:t>
            </a:fld>
            <a:endParaRPr lang="zh-CN" altLang="en-US"/>
          </a:p>
        </p:txBody>
      </p:sp>
      <p:sp>
        <p:nvSpPr>
          <p:cNvPr id="5" name="TextBox 4"/>
          <p:cNvSpPr txBox="1"/>
          <p:nvPr/>
        </p:nvSpPr>
        <p:spPr>
          <a:xfrm>
            <a:off x="899592" y="4510861"/>
            <a:ext cx="3744416" cy="646331"/>
          </a:xfrm>
          <a:prstGeom prst="rect">
            <a:avLst/>
          </a:prstGeom>
          <a:noFill/>
        </p:spPr>
        <p:txBody>
          <a:bodyPr wrap="square" rtlCol="0">
            <a:spAutoFit/>
          </a:bodyPr>
          <a:lstStyle/>
          <a:p>
            <a:pPr algn="ctr"/>
            <a:r>
              <a:rPr lang="zh-CN" altLang="en-US" dirty="0" smtClean="0"/>
              <a:t>杜伟韬  </a:t>
            </a:r>
            <a:r>
              <a:rPr lang="en-US" altLang="zh-CN" dirty="0" smtClean="0"/>
              <a:t>duweitao@cuc.edu.cn</a:t>
            </a:r>
          </a:p>
          <a:p>
            <a:pPr algn="ctr"/>
            <a:r>
              <a:rPr lang="zh-CN" altLang="en-US" dirty="0" smtClean="0"/>
              <a:t>广播电视数字化工程中心 </a:t>
            </a:r>
            <a:r>
              <a:rPr lang="en-US" altLang="zh-CN" dirty="0" smtClean="0"/>
              <a:t>ECDAV</a:t>
            </a:r>
          </a:p>
        </p:txBody>
      </p:sp>
      <p:sp>
        <p:nvSpPr>
          <p:cNvPr id="6" name="TextBox 5"/>
          <p:cNvSpPr txBox="1"/>
          <p:nvPr/>
        </p:nvSpPr>
        <p:spPr>
          <a:xfrm>
            <a:off x="1547664" y="5445224"/>
            <a:ext cx="5328592" cy="369332"/>
          </a:xfrm>
          <a:prstGeom prst="rect">
            <a:avLst/>
          </a:prstGeom>
          <a:noFill/>
        </p:spPr>
        <p:txBody>
          <a:bodyPr wrap="square" rtlCol="0">
            <a:spAutoFit/>
          </a:bodyPr>
          <a:lstStyle/>
          <a:p>
            <a:pPr algn="ctr"/>
            <a:r>
              <a:rPr lang="zh-CN" altLang="en-US" dirty="0" smtClean="0"/>
              <a:t>中国传媒大学 </a:t>
            </a:r>
            <a:r>
              <a:rPr lang="en-US" altLang="zh-CN" dirty="0" smtClean="0"/>
              <a:t>Communication University of China</a:t>
            </a:r>
          </a:p>
        </p:txBody>
      </p:sp>
      <p:sp>
        <p:nvSpPr>
          <p:cNvPr id="7" name="TextBox 6"/>
          <p:cNvSpPr txBox="1"/>
          <p:nvPr/>
        </p:nvSpPr>
        <p:spPr>
          <a:xfrm>
            <a:off x="4716016" y="4509120"/>
            <a:ext cx="3096344" cy="646331"/>
          </a:xfrm>
          <a:prstGeom prst="rect">
            <a:avLst/>
          </a:prstGeom>
          <a:noFill/>
        </p:spPr>
        <p:txBody>
          <a:bodyPr wrap="square" rtlCol="0">
            <a:spAutoFit/>
          </a:bodyPr>
          <a:lstStyle/>
          <a:p>
            <a:pPr algn="ctr"/>
            <a:r>
              <a:rPr lang="zh-CN" altLang="en-US" dirty="0" smtClean="0"/>
              <a:t>杨刚  </a:t>
            </a:r>
            <a:r>
              <a:rPr lang="en-US" altLang="zh-CN" dirty="0" smtClean="0"/>
              <a:t>gangy@cuc.edu.cn</a:t>
            </a:r>
          </a:p>
          <a:p>
            <a:pPr algn="ctr"/>
            <a:r>
              <a:rPr lang="zh-CN" altLang="en-US" dirty="0" smtClean="0"/>
              <a:t>信息工程学院 电子工程系</a:t>
            </a:r>
            <a:endParaRPr lang="en-US" altLang="zh-CN" dirty="0" smtClean="0"/>
          </a:p>
        </p:txBody>
      </p:sp>
      <p:sp>
        <p:nvSpPr>
          <p:cNvPr id="10" name="标题 1"/>
          <p:cNvSpPr txBox="1">
            <a:spLocks/>
          </p:cNvSpPr>
          <p:nvPr/>
        </p:nvSpPr>
        <p:spPr>
          <a:xfrm>
            <a:off x="685800" y="908720"/>
            <a:ext cx="7772400" cy="1470025"/>
          </a:xfrm>
          <a:prstGeom prst="rect">
            <a:avLst/>
          </a:prstGeom>
        </p:spPr>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sz="4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Times New Roman" pitchFamily="18" charset="0"/>
              </a:rPr>
              <a:t>LCDK6748 DSP LAB</a:t>
            </a:r>
            <a:br>
              <a:rPr kumimoji="0" lang="en-US" altLang="zh-CN" sz="4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Times New Roman" pitchFamily="18" charset="0"/>
              </a:rPr>
            </a:br>
            <a:r>
              <a:rPr kumimoji="0" lang="en-US" altLang="zh-CN" sz="4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Times New Roman" pitchFamily="18" charset="0"/>
              </a:rPr>
              <a:t>Part II</a:t>
            </a:r>
            <a:br>
              <a:rPr kumimoji="0" lang="en-US" altLang="zh-CN" sz="4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Times New Roman" pitchFamily="18" charset="0"/>
              </a:rPr>
            </a:br>
            <a:r>
              <a:rPr kumimoji="0" lang="zh-CN" altLang="en-US" sz="36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Times New Roman" pitchFamily="18" charset="0"/>
              </a:rPr>
              <a:t>指导材料</a:t>
            </a:r>
            <a:endParaRPr kumimoji="0" lang="zh-CN" altLang="en-US" sz="4400" b="0" i="0" u="none" strike="noStrike" kern="1200" cap="none" spc="0" normalizeH="0" baseline="0" noProof="0" dirty="0">
              <a:ln>
                <a:noFill/>
              </a:ln>
              <a:solidFill>
                <a:schemeClr val="tx1"/>
              </a:solidFill>
              <a:effectLst/>
              <a:uLnTx/>
              <a:uFillTx/>
              <a:latin typeface="Times New Roman" pitchFamily="18" charset="0"/>
              <a:ea typeface="微软雅黑" pitchFamily="34" charset="-122"/>
              <a:cs typeface="Times New Roman" pitchFamily="18" charset="0"/>
            </a:endParaRPr>
          </a:p>
        </p:txBody>
      </p:sp>
      <p:pic>
        <p:nvPicPr>
          <p:cNvPr id="11" name="Picture 2" descr="http://www.61ic.com.cn/images/20120828/d305615187db5e89.jpg"/>
          <p:cNvPicPr>
            <a:picLocks noChangeAspect="1" noChangeArrowheads="1"/>
          </p:cNvPicPr>
          <p:nvPr/>
        </p:nvPicPr>
        <p:blipFill>
          <a:blip r:embed="rId2" cstate="print"/>
          <a:srcRect/>
          <a:stretch>
            <a:fillRect/>
          </a:stretch>
        </p:blipFill>
        <p:spPr bwMode="auto">
          <a:xfrm>
            <a:off x="3347864" y="2348880"/>
            <a:ext cx="2592288" cy="2124237"/>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DSP</a:t>
            </a:r>
            <a:r>
              <a:rPr lang="zh-CN" altLang="en-US" dirty="0" smtClean="0"/>
              <a:t>算法软件工作过程</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10</a:t>
            </a:fld>
            <a:endParaRPr lang="zh-CN" altLang="en-US"/>
          </a:p>
        </p:txBody>
      </p:sp>
      <p:sp>
        <p:nvSpPr>
          <p:cNvPr id="5" name="Rectangle 3"/>
          <p:cNvSpPr>
            <a:spLocks noGrp="1" noChangeArrowheads="1"/>
          </p:cNvSpPr>
          <p:nvPr>
            <p:ph idx="1"/>
          </p:nvPr>
        </p:nvSpPr>
        <p:spPr>
          <a:xfrm>
            <a:off x="457200" y="1196752"/>
            <a:ext cx="8229600" cy="2736304"/>
          </a:xfrm>
          <a:noFill/>
        </p:spPr>
        <p:txBody>
          <a:bodyPr>
            <a:noAutofit/>
          </a:bodyPr>
          <a:lstStyle/>
          <a:p>
            <a:pPr eaLnBrk="1" hangingPunct="1">
              <a:lnSpc>
                <a:spcPct val="90000"/>
              </a:lnSpc>
            </a:pPr>
            <a:r>
              <a:rPr lang="zh-CN" altLang="en-US" sz="1600" dirty="0" smtClean="0">
                <a:latin typeface="楷体_GB2312" pitchFamily="49" charset="-122"/>
              </a:rPr>
              <a:t>第</a:t>
            </a:r>
            <a:r>
              <a:rPr lang="en-US" altLang="zh-CN" sz="1600" dirty="0" smtClean="0">
                <a:latin typeface="楷体_GB2312" pitchFamily="49" charset="-122"/>
              </a:rPr>
              <a:t>N</a:t>
            </a:r>
            <a:r>
              <a:rPr lang="zh-CN" altLang="en-US" sz="1600" dirty="0" smtClean="0">
                <a:latin typeface="楷体_GB2312" pitchFamily="49" charset="-122"/>
              </a:rPr>
              <a:t>帧正在被采集：</a:t>
            </a:r>
          </a:p>
          <a:p>
            <a:pPr lvl="1" eaLnBrk="1" hangingPunct="1">
              <a:lnSpc>
                <a:spcPct val="90000"/>
              </a:lnSpc>
            </a:pPr>
            <a:r>
              <a:rPr lang="zh-CN" altLang="en-US" sz="1400" dirty="0" smtClean="0">
                <a:latin typeface="楷体_GB2312" pitchFamily="49" charset="-122"/>
              </a:rPr>
              <a:t>由输入</a:t>
            </a:r>
            <a:r>
              <a:rPr lang="en-US" altLang="zh-CN" sz="1400" dirty="0" smtClean="0">
                <a:latin typeface="楷体_GB2312" pitchFamily="49" charset="-122"/>
              </a:rPr>
              <a:t>DMA</a:t>
            </a:r>
            <a:r>
              <a:rPr lang="zh-CN" altLang="en-US" sz="1400" dirty="0" smtClean="0">
                <a:latin typeface="楷体_GB2312" pitchFamily="49" charset="-122"/>
              </a:rPr>
              <a:t>控制器来响应</a:t>
            </a:r>
            <a:r>
              <a:rPr lang="en-US" altLang="zh-CN" sz="1400" dirty="0" smtClean="0">
                <a:latin typeface="楷体_GB2312" pitchFamily="49" charset="-122"/>
              </a:rPr>
              <a:t>ADC</a:t>
            </a:r>
            <a:r>
              <a:rPr lang="zh-CN" altLang="en-US" sz="1400" dirty="0" smtClean="0">
                <a:latin typeface="楷体_GB2312" pitchFamily="49" charset="-122"/>
              </a:rPr>
              <a:t>的输入中断，</a:t>
            </a:r>
          </a:p>
          <a:p>
            <a:pPr lvl="1" eaLnBrk="1" hangingPunct="1">
              <a:lnSpc>
                <a:spcPct val="90000"/>
              </a:lnSpc>
            </a:pPr>
            <a:r>
              <a:rPr lang="en-US" altLang="zh-CN" sz="1400" dirty="0" smtClean="0">
                <a:latin typeface="楷体_GB2312" pitchFamily="49" charset="-122"/>
              </a:rPr>
              <a:t>DMA</a:t>
            </a:r>
            <a:r>
              <a:rPr lang="zh-CN" altLang="en-US" sz="1400" dirty="0" smtClean="0">
                <a:latin typeface="楷体_GB2312" pitchFamily="49" charset="-122"/>
              </a:rPr>
              <a:t>将输入缓冲区填满后发送</a:t>
            </a:r>
            <a:r>
              <a:rPr lang="en-US" altLang="zh-CN" sz="1400" dirty="0" smtClean="0">
                <a:latin typeface="楷体_GB2312" pitchFamily="49" charset="-122"/>
              </a:rPr>
              <a:t>BUFFER</a:t>
            </a:r>
            <a:r>
              <a:rPr lang="zh-CN" altLang="en-US" sz="1400" dirty="0" smtClean="0">
                <a:latin typeface="楷体_GB2312" pitchFamily="49" charset="-122"/>
              </a:rPr>
              <a:t>满中断</a:t>
            </a:r>
          </a:p>
          <a:p>
            <a:pPr eaLnBrk="1" hangingPunct="1">
              <a:lnSpc>
                <a:spcPct val="90000"/>
              </a:lnSpc>
            </a:pPr>
            <a:r>
              <a:rPr lang="zh-CN" altLang="en-US" sz="1600" dirty="0" smtClean="0">
                <a:latin typeface="楷体_GB2312" pitchFamily="49" charset="-122"/>
              </a:rPr>
              <a:t>第</a:t>
            </a:r>
            <a:r>
              <a:rPr lang="en-US" altLang="zh-CN" sz="1600" dirty="0" smtClean="0">
                <a:latin typeface="楷体_GB2312" pitchFamily="49" charset="-122"/>
              </a:rPr>
              <a:t>N-1</a:t>
            </a:r>
            <a:r>
              <a:rPr lang="zh-CN" altLang="en-US" sz="1600" dirty="0" smtClean="0">
                <a:latin typeface="楷体_GB2312" pitchFamily="49" charset="-122"/>
              </a:rPr>
              <a:t>帧被处理</a:t>
            </a:r>
          </a:p>
          <a:p>
            <a:pPr lvl="1" eaLnBrk="1" hangingPunct="1">
              <a:lnSpc>
                <a:spcPct val="90000"/>
              </a:lnSpc>
            </a:pPr>
            <a:r>
              <a:rPr lang="zh-CN" altLang="en-US" sz="1400" dirty="0" smtClean="0">
                <a:latin typeface="楷体_GB2312" pitchFamily="49" charset="-122"/>
              </a:rPr>
              <a:t>处理器读取输入缓冲区（可能有多个）样点至计算缓冲区，进行滤波计算</a:t>
            </a:r>
          </a:p>
          <a:p>
            <a:pPr lvl="1" eaLnBrk="1" hangingPunct="1">
              <a:lnSpc>
                <a:spcPct val="90000"/>
              </a:lnSpc>
            </a:pPr>
            <a:r>
              <a:rPr lang="zh-CN" altLang="en-US" sz="1400" dirty="0" smtClean="0">
                <a:latin typeface="楷体_GB2312" pitchFamily="49" charset="-122"/>
              </a:rPr>
              <a:t>滤波结果被送至输出缓冲区（可能有多个）</a:t>
            </a:r>
          </a:p>
          <a:p>
            <a:pPr eaLnBrk="1" hangingPunct="1">
              <a:lnSpc>
                <a:spcPct val="90000"/>
              </a:lnSpc>
            </a:pPr>
            <a:r>
              <a:rPr lang="zh-CN" altLang="en-US" sz="1600" dirty="0" smtClean="0">
                <a:latin typeface="楷体_GB2312" pitchFamily="49" charset="-122"/>
              </a:rPr>
              <a:t>第</a:t>
            </a:r>
            <a:r>
              <a:rPr lang="en-US" altLang="zh-CN" sz="1600" dirty="0" smtClean="0">
                <a:latin typeface="楷体_GB2312" pitchFamily="49" charset="-122"/>
              </a:rPr>
              <a:t>N-2</a:t>
            </a:r>
            <a:r>
              <a:rPr lang="zh-CN" altLang="en-US" sz="1600" dirty="0" smtClean="0">
                <a:latin typeface="楷体_GB2312" pitchFamily="49" charset="-122"/>
              </a:rPr>
              <a:t>帧被输出</a:t>
            </a:r>
          </a:p>
          <a:p>
            <a:pPr lvl="1" eaLnBrk="1" hangingPunct="1">
              <a:lnSpc>
                <a:spcPct val="90000"/>
              </a:lnSpc>
            </a:pPr>
            <a:r>
              <a:rPr lang="zh-CN" altLang="en-US" sz="1400" dirty="0" smtClean="0">
                <a:latin typeface="楷体_GB2312" pitchFamily="49" charset="-122"/>
              </a:rPr>
              <a:t>输出</a:t>
            </a:r>
            <a:r>
              <a:rPr lang="en-US" altLang="zh-CN" sz="1400" dirty="0" smtClean="0">
                <a:latin typeface="楷体_GB2312" pitchFamily="49" charset="-122"/>
              </a:rPr>
              <a:t>DMA</a:t>
            </a:r>
            <a:r>
              <a:rPr lang="zh-CN" altLang="en-US" sz="1400" dirty="0" smtClean="0">
                <a:latin typeface="楷体_GB2312" pitchFamily="49" charset="-122"/>
              </a:rPr>
              <a:t>响应</a:t>
            </a:r>
            <a:r>
              <a:rPr lang="en-US" altLang="zh-CN" sz="1400" dirty="0" smtClean="0">
                <a:latin typeface="楷体_GB2312" pitchFamily="49" charset="-122"/>
              </a:rPr>
              <a:t>DAC</a:t>
            </a:r>
            <a:r>
              <a:rPr lang="zh-CN" altLang="en-US" sz="1400" dirty="0" smtClean="0">
                <a:latin typeface="楷体_GB2312" pitchFamily="49" charset="-122"/>
              </a:rPr>
              <a:t>的输出中断</a:t>
            </a:r>
          </a:p>
          <a:p>
            <a:pPr lvl="1" eaLnBrk="1" hangingPunct="1">
              <a:lnSpc>
                <a:spcPct val="90000"/>
              </a:lnSpc>
            </a:pPr>
            <a:r>
              <a:rPr lang="zh-CN" altLang="en-US" sz="1400" dirty="0" smtClean="0">
                <a:latin typeface="楷体_GB2312" pitchFamily="49" charset="-122"/>
              </a:rPr>
              <a:t>处理器填充输出缓冲区</a:t>
            </a:r>
          </a:p>
        </p:txBody>
      </p:sp>
      <p:graphicFrame>
        <p:nvGraphicFramePr>
          <p:cNvPr id="55298" name="Object 4"/>
          <p:cNvGraphicFramePr>
            <a:graphicFrameLocks noChangeAspect="1"/>
          </p:cNvGraphicFramePr>
          <p:nvPr/>
        </p:nvGraphicFramePr>
        <p:xfrm>
          <a:off x="603250" y="3429000"/>
          <a:ext cx="7926388" cy="3187700"/>
        </p:xfrm>
        <a:graphic>
          <a:graphicData uri="http://schemas.openxmlformats.org/presentationml/2006/ole">
            <p:oleObj spid="_x0000_s55298" name="SmartDraw" r:id="rId3" imgW="8825400" imgH="3547800" progId="SmartDraw.2">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zh-CN" altLang="en-US" sz="6600" dirty="0" smtClean="0">
                <a:cs typeface="Times New Roman" pitchFamily="18" charset="0"/>
              </a:rPr>
              <a:t>上机操作</a:t>
            </a:r>
            <a:endParaRPr lang="en-US" altLang="zh-CN" sz="6600" dirty="0" smtClean="0">
              <a:cs typeface="Times New Roman" pitchFamily="18"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11</a:t>
            </a:fld>
            <a:endParaRPr lang="zh-CN" altLang="en-US">
              <a:latin typeface="Times New Roman" pitchFamily="18" charset="0"/>
              <a:ea typeface="微软雅黑" pitchFamily="34" charset="-122"/>
              <a:cs typeface="Times New Roman" pitchFamily="18" charset="0"/>
            </a:endParaRPr>
          </a:p>
        </p:txBody>
      </p:sp>
      <p:pic>
        <p:nvPicPr>
          <p:cNvPr id="5" name="Picture 1" descr="C:\Program Files (x86)\Microsoft Office\MEDIA\CAGCAT10\j0252349.wmf"/>
          <p:cNvPicPr>
            <a:picLocks noChangeAspect="1" noChangeArrowheads="1"/>
          </p:cNvPicPr>
          <p:nvPr/>
        </p:nvPicPr>
        <p:blipFill>
          <a:blip r:embed="rId2" cstate="print"/>
          <a:srcRect/>
          <a:stretch>
            <a:fillRect/>
          </a:stretch>
        </p:blipFill>
        <p:spPr bwMode="auto">
          <a:xfrm>
            <a:off x="1619672" y="2420888"/>
            <a:ext cx="1242375" cy="115212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初级测试方法</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需要</a:t>
            </a:r>
            <a:r>
              <a:rPr lang="en-US" altLang="zh-CN" sz="2400" dirty="0" smtClean="0"/>
              <a:t>1</a:t>
            </a:r>
            <a:r>
              <a:rPr lang="zh-CN" altLang="en-US" sz="2400" dirty="0" smtClean="0"/>
              <a:t>根双公头音频线，一个耳机</a:t>
            </a:r>
            <a:endParaRPr lang="en-US" altLang="zh-CN" sz="2400" dirty="0" smtClean="0"/>
          </a:p>
          <a:p>
            <a:r>
              <a:rPr lang="zh-CN" altLang="en-US" sz="2400" dirty="0" smtClean="0"/>
              <a:t>连接电脑音频 送至</a:t>
            </a:r>
            <a:r>
              <a:rPr lang="en-US" altLang="zh-CN" sz="2400" dirty="0" smtClean="0"/>
              <a:t>  DSP</a:t>
            </a:r>
            <a:r>
              <a:rPr lang="zh-CN" altLang="en-US" sz="2400" dirty="0" smtClean="0"/>
              <a:t>板 再送至</a:t>
            </a:r>
            <a:r>
              <a:rPr lang="en-US" altLang="zh-CN" sz="2400" dirty="0" smtClean="0"/>
              <a:t> </a:t>
            </a:r>
            <a:r>
              <a:rPr lang="zh-CN" altLang="en-US" sz="2400" dirty="0" smtClean="0"/>
              <a:t>耳机</a:t>
            </a:r>
            <a:endParaRPr lang="en-US" altLang="zh-CN" sz="2400" dirty="0" smtClean="0"/>
          </a:p>
          <a:p>
            <a:r>
              <a:rPr lang="zh-CN" altLang="en-US" sz="2400" dirty="0" smtClean="0"/>
              <a:t>注意调节电脑的输出音量，防止</a:t>
            </a:r>
            <a:r>
              <a:rPr lang="en-US" altLang="zh-CN" sz="2400" dirty="0" smtClean="0"/>
              <a:t>DSP</a:t>
            </a:r>
            <a:r>
              <a:rPr lang="zh-CN" altLang="en-US" sz="2400" dirty="0" smtClean="0"/>
              <a:t>板</a:t>
            </a:r>
            <a:r>
              <a:rPr lang="en-US" altLang="zh-CN" sz="2400" dirty="0" smtClean="0"/>
              <a:t>ADC</a:t>
            </a:r>
            <a:r>
              <a:rPr lang="zh-CN" altLang="en-US" sz="2400" dirty="0" smtClean="0"/>
              <a:t>饱和溢出</a:t>
            </a:r>
            <a:endParaRPr lang="en-US" altLang="zh-CN" sz="2400" dirty="0" smtClean="0"/>
          </a:p>
          <a:p>
            <a:r>
              <a:rPr lang="zh-CN" altLang="en-US" sz="2400" dirty="0" smtClean="0"/>
              <a:t>在电脑上播放音频文件（比如</a:t>
            </a:r>
            <a:r>
              <a:rPr lang="en-US" altLang="zh-CN" sz="2400" dirty="0" smtClean="0"/>
              <a:t>1KHz</a:t>
            </a:r>
            <a:r>
              <a:rPr lang="zh-CN" altLang="en-US" sz="2400" dirty="0" smtClean="0"/>
              <a:t>的立体声）作为激励</a:t>
            </a:r>
            <a:endParaRPr lang="en-US" altLang="zh-CN" sz="2400" dirty="0" smtClean="0"/>
          </a:p>
          <a:p>
            <a:r>
              <a:rPr lang="zh-CN" altLang="en-US" sz="2400" b="1" dirty="0" smtClean="0"/>
              <a:t>注意保护耳朵，当信号音量较大时，不要长时间佩戴耳机，以免造成听力损伤，大音量单音信号尤需注意。</a:t>
            </a:r>
            <a:endParaRPr lang="en-US" altLang="zh-CN" sz="2400" b="1" dirty="0" smtClean="0"/>
          </a:p>
          <a:p>
            <a:endParaRPr lang="en-US" altLang="zh-CN" sz="2400" dirty="0" smtClean="0"/>
          </a:p>
          <a:p>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12</a:t>
            </a:fld>
            <a:endParaRPr lang="zh-CN" altLang="en-US"/>
          </a:p>
        </p:txBody>
      </p:sp>
      <p:graphicFrame>
        <p:nvGraphicFramePr>
          <p:cNvPr id="39938" name="内容占位符 7"/>
          <p:cNvGraphicFramePr>
            <a:graphicFrameLocks noChangeAspect="1"/>
          </p:cNvGraphicFramePr>
          <p:nvPr/>
        </p:nvGraphicFramePr>
        <p:xfrm>
          <a:off x="4283968" y="3861048"/>
          <a:ext cx="4268416" cy="2465675"/>
        </p:xfrm>
        <a:graphic>
          <a:graphicData uri="http://schemas.openxmlformats.org/presentationml/2006/ole">
            <p:oleObj spid="_x0000_s40962" name="SmartDraw" r:id="rId3" imgW="4832280" imgH="2790360" progId="SmartDraw.2">
              <p:embed/>
            </p:oleObj>
          </a:graphicData>
        </a:graphic>
      </p:graphicFrame>
      <p:sp>
        <p:nvSpPr>
          <p:cNvPr id="6" name="内容占位符 2"/>
          <p:cNvSpPr txBox="1">
            <a:spLocks/>
          </p:cNvSpPr>
          <p:nvPr/>
        </p:nvSpPr>
        <p:spPr>
          <a:xfrm>
            <a:off x="467544" y="4077072"/>
            <a:ext cx="3458344" cy="2096616"/>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注：部分</a:t>
            </a:r>
            <a:r>
              <a:rPr kumimoji="0" lang="en-US" altLang="zh-CN"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LCDK6748</a:t>
            </a:r>
            <a:r>
              <a:rPr kumimoji="0" lang="zh-CN" altLang="en-US"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电路板的信号干扰抑制不好，在链接</a:t>
            </a:r>
            <a:r>
              <a:rPr kumimoji="0" lang="en-US" altLang="zh-CN"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USB</a:t>
            </a:r>
            <a:r>
              <a:rPr kumimoji="0" lang="zh-CN" altLang="en-US"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仿真器时会有干扰信号泄露到模拟音频线路中，用耳机可以听到明显噪声</a:t>
            </a:r>
            <a:endParaRPr kumimoji="0" lang="en-US" altLang="zh-CN"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altLang="zh-CN"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高级测试方法</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需要</a:t>
            </a:r>
            <a:r>
              <a:rPr lang="en-US" altLang="zh-CN" sz="2400" dirty="0" smtClean="0"/>
              <a:t>2</a:t>
            </a:r>
            <a:r>
              <a:rPr lang="zh-CN" altLang="en-US" sz="2400" dirty="0" smtClean="0"/>
              <a:t>根双公头音频线</a:t>
            </a:r>
            <a:endParaRPr lang="en-US" altLang="zh-CN" sz="2400" dirty="0" smtClean="0"/>
          </a:p>
          <a:p>
            <a:r>
              <a:rPr lang="zh-CN" altLang="en-US" sz="2400" dirty="0" smtClean="0"/>
              <a:t>连接电脑和</a:t>
            </a:r>
            <a:r>
              <a:rPr lang="en-US" altLang="zh-CN" sz="2400" dirty="0" smtClean="0"/>
              <a:t>DSP</a:t>
            </a:r>
            <a:r>
              <a:rPr lang="zh-CN" altLang="en-US" sz="2400" dirty="0" smtClean="0"/>
              <a:t>板的</a:t>
            </a:r>
            <a:r>
              <a:rPr lang="en-US" altLang="zh-CN" sz="2400" dirty="0" smtClean="0"/>
              <a:t>Line In / Line Out</a:t>
            </a:r>
          </a:p>
          <a:p>
            <a:r>
              <a:rPr lang="zh-CN" altLang="en-US" sz="2400" dirty="0" smtClean="0"/>
              <a:t>注意：</a:t>
            </a:r>
            <a:r>
              <a:rPr lang="en-US" altLang="zh-CN" sz="2400" dirty="0" smtClean="0"/>
              <a:t>LCDK6748</a:t>
            </a:r>
            <a:r>
              <a:rPr lang="zh-CN" altLang="en-US" sz="2400" dirty="0" smtClean="0"/>
              <a:t>的</a:t>
            </a:r>
            <a:r>
              <a:rPr lang="en-US" altLang="zh-CN" sz="2400" dirty="0" smtClean="0"/>
              <a:t>Line In</a:t>
            </a:r>
            <a:r>
              <a:rPr lang="zh-CN" altLang="en-US" sz="2400" dirty="0" smtClean="0"/>
              <a:t>在</a:t>
            </a:r>
            <a:r>
              <a:rPr lang="en-US" altLang="zh-CN" sz="2400" dirty="0" smtClean="0"/>
              <a:t>TOP</a:t>
            </a:r>
            <a:r>
              <a:rPr lang="zh-CN" altLang="en-US" sz="2400" dirty="0" smtClean="0"/>
              <a:t>，</a:t>
            </a:r>
            <a:r>
              <a:rPr lang="en-US" altLang="zh-CN" sz="2400" dirty="0" smtClean="0"/>
              <a:t>Line Out</a:t>
            </a:r>
            <a:r>
              <a:rPr lang="zh-CN" altLang="en-US" sz="2400" dirty="0" smtClean="0"/>
              <a:t>在</a:t>
            </a:r>
            <a:r>
              <a:rPr lang="en-US" altLang="zh-CN" sz="2400" dirty="0" smtClean="0"/>
              <a:t>BOT</a:t>
            </a:r>
            <a:r>
              <a:rPr lang="zh-CN" altLang="en-US" sz="2400" dirty="0" smtClean="0"/>
              <a:t>。</a:t>
            </a:r>
            <a:endParaRPr lang="en-US" altLang="zh-CN" sz="2400" dirty="0" smtClean="0"/>
          </a:p>
          <a:p>
            <a:r>
              <a:rPr lang="zh-CN" altLang="en-US" sz="2400" dirty="0" smtClean="0"/>
              <a:t>在电脑上播放音频文件（比如</a:t>
            </a:r>
            <a:r>
              <a:rPr lang="en-US" altLang="zh-CN" sz="2400" dirty="0" smtClean="0"/>
              <a:t>1KHz</a:t>
            </a:r>
            <a:r>
              <a:rPr lang="zh-CN" altLang="en-US" sz="2400" dirty="0" smtClean="0"/>
              <a:t>的立体声）作为激励</a:t>
            </a:r>
            <a:endParaRPr lang="en-US" altLang="zh-CN" sz="2400" dirty="0" smtClean="0"/>
          </a:p>
          <a:p>
            <a:r>
              <a:rPr lang="zh-CN" altLang="en-US" sz="2400" dirty="0" smtClean="0"/>
              <a:t>使用声卡示波器监测</a:t>
            </a:r>
            <a:r>
              <a:rPr lang="en-US" altLang="zh-CN" sz="2400" dirty="0" smtClean="0"/>
              <a:t>DSP</a:t>
            </a:r>
            <a:r>
              <a:rPr lang="zh-CN" altLang="en-US" sz="2400" dirty="0" smtClean="0"/>
              <a:t>的输出信号</a:t>
            </a:r>
            <a:endParaRPr lang="zh-CN" altLang="en-US"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a:p>
        </p:txBody>
      </p:sp>
      <p:graphicFrame>
        <p:nvGraphicFramePr>
          <p:cNvPr id="39938" name="内容占位符 7"/>
          <p:cNvGraphicFramePr>
            <a:graphicFrameLocks noChangeAspect="1"/>
          </p:cNvGraphicFramePr>
          <p:nvPr/>
        </p:nvGraphicFramePr>
        <p:xfrm>
          <a:off x="1475656" y="3645024"/>
          <a:ext cx="5520800" cy="2573312"/>
        </p:xfrm>
        <a:graphic>
          <a:graphicData uri="http://schemas.openxmlformats.org/presentationml/2006/ole">
            <p:oleObj spid="_x0000_s39938" name="SmartDraw" r:id="rId3" imgW="5426640" imgH="2528280" progId="SmartDraw.2">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16632"/>
            <a:ext cx="8229600" cy="998984"/>
          </a:xfrm>
        </p:spPr>
        <p:txBody>
          <a:bodyPr>
            <a:normAutofit fontScale="90000"/>
          </a:bodyPr>
          <a:lstStyle/>
          <a:p>
            <a:r>
              <a:rPr lang="zh-CN" altLang="en-US" sz="4000" dirty="0" smtClean="0"/>
              <a:t>切换至</a:t>
            </a:r>
            <a:r>
              <a:rPr lang="en-US" altLang="zh-CN" sz="4000" dirty="0" smtClean="0"/>
              <a:t>LAB1</a:t>
            </a:r>
            <a:r>
              <a:rPr lang="zh-CN" altLang="en-US" sz="4000" dirty="0" smtClean="0"/>
              <a:t>，编译下载</a:t>
            </a:r>
            <a:r>
              <a:rPr lang="en-US" altLang="zh-CN" sz="4000" dirty="0" smtClean="0"/>
              <a:t/>
            </a:r>
            <a:br>
              <a:rPr lang="en-US" altLang="zh-CN" sz="4000" dirty="0" smtClean="0"/>
            </a:br>
            <a:r>
              <a:rPr lang="en-US" altLang="zh-CN" sz="2000" dirty="0" smtClean="0"/>
              <a:t>LAB1_prj_auido_inout_StarterWare_HWI</a:t>
            </a:r>
            <a:endParaRPr lang="zh-CN" altLang="en-US" sz="4000" dirty="0"/>
          </a:p>
        </p:txBody>
      </p:sp>
      <p:sp>
        <p:nvSpPr>
          <p:cNvPr id="3" name="内容占位符 2"/>
          <p:cNvSpPr>
            <a:spLocks noGrp="1"/>
          </p:cNvSpPr>
          <p:nvPr>
            <p:ph idx="1"/>
          </p:nvPr>
        </p:nvSpPr>
        <p:spPr/>
        <p:txBody>
          <a:bodyPr/>
          <a:lstStyle/>
          <a:p>
            <a:r>
              <a:rPr lang="zh-CN" altLang="en-US" dirty="0" smtClean="0"/>
              <a:t>如果下载代码后，运行</a:t>
            </a:r>
            <a:r>
              <a:rPr lang="en-US" altLang="zh-CN" dirty="0" smtClean="0"/>
              <a:t>DSP</a:t>
            </a:r>
            <a:r>
              <a:rPr lang="zh-CN" altLang="en-US" dirty="0" smtClean="0"/>
              <a:t>无反应。</a:t>
            </a:r>
            <a:endParaRPr lang="en-US" altLang="zh-CN" dirty="0" smtClean="0"/>
          </a:p>
          <a:p>
            <a:r>
              <a:rPr lang="zh-CN" altLang="en-US" dirty="0" smtClean="0"/>
              <a:t>可以尝试，</a:t>
            </a:r>
            <a:r>
              <a:rPr lang="en-US" altLang="zh-CN" dirty="0" smtClean="0"/>
              <a:t>system reset      </a:t>
            </a:r>
            <a:r>
              <a:rPr lang="zh-CN" altLang="en-US" dirty="0" smtClean="0"/>
              <a:t>，以及</a:t>
            </a:r>
            <a:r>
              <a:rPr lang="en-US" altLang="zh-CN" dirty="0" smtClean="0"/>
              <a:t>reload</a:t>
            </a:r>
          </a:p>
          <a:p>
            <a:r>
              <a:rPr lang="zh-CN" altLang="en-US" dirty="0" smtClean="0"/>
              <a:t>用耳机听一下</a:t>
            </a:r>
            <a:r>
              <a:rPr lang="en-US" altLang="zh-CN" dirty="0" smtClean="0"/>
              <a:t>DSP</a:t>
            </a:r>
            <a:r>
              <a:rPr lang="zh-CN" altLang="en-US" dirty="0" smtClean="0"/>
              <a:t>的输出音频</a:t>
            </a:r>
            <a:endParaRPr lang="en-US" altLang="zh-CN" dirty="0" smtClean="0"/>
          </a:p>
          <a:p>
            <a:r>
              <a:rPr lang="zh-CN" altLang="en-US" dirty="0" smtClean="0"/>
              <a:t>再使用虚拟示波器观察</a:t>
            </a:r>
            <a:r>
              <a:rPr lang="en-US" altLang="zh-CN" dirty="0" smtClean="0"/>
              <a:t>DSP</a:t>
            </a:r>
            <a:r>
              <a:rPr lang="zh-CN" altLang="en-US" dirty="0" smtClean="0"/>
              <a:t>输出信号的时域和频域特征。</a:t>
            </a:r>
            <a:endParaRPr lang="en-US" altLang="zh-CN" dirty="0" smtClean="0"/>
          </a:p>
          <a:p>
            <a:endParaRPr lang="en-US" altLang="zh-CN" dirty="0" smtClean="0"/>
          </a:p>
          <a:p>
            <a:r>
              <a:rPr lang="zh-CN" altLang="en-US" b="1" dirty="0" smtClean="0"/>
              <a:t>注意保护耳朵，当信号音量较大时，不要长时间佩戴耳机，以免造成听力损伤，大音量单音信号尤需注意。</a:t>
            </a:r>
            <a:endParaRPr lang="en-US" altLang="zh-CN" b="1"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a:p>
        </p:txBody>
      </p:sp>
      <p:pic>
        <p:nvPicPr>
          <p:cNvPr id="41986" name="Picture 2"/>
          <p:cNvPicPr>
            <a:picLocks noChangeAspect="1" noChangeArrowheads="1"/>
          </p:cNvPicPr>
          <p:nvPr/>
        </p:nvPicPr>
        <p:blipFill>
          <a:blip r:embed="rId2" cstate="print"/>
          <a:srcRect/>
          <a:stretch>
            <a:fillRect/>
          </a:stretch>
        </p:blipFill>
        <p:spPr bwMode="auto">
          <a:xfrm>
            <a:off x="7956376" y="1916832"/>
            <a:ext cx="576495" cy="512440"/>
          </a:xfrm>
          <a:prstGeom prst="rect">
            <a:avLst/>
          </a:prstGeom>
          <a:noFill/>
          <a:ln w="9525">
            <a:noFill/>
            <a:miter lim="800000"/>
            <a:headEnd/>
            <a:tailEnd/>
          </a:ln>
        </p:spPr>
      </p:pic>
      <p:pic>
        <p:nvPicPr>
          <p:cNvPr id="41987" name="Picture 3"/>
          <p:cNvPicPr>
            <a:picLocks noChangeAspect="1" noChangeArrowheads="1"/>
          </p:cNvPicPr>
          <p:nvPr/>
        </p:nvPicPr>
        <p:blipFill>
          <a:blip r:embed="rId3" cstate="print"/>
          <a:srcRect/>
          <a:stretch>
            <a:fillRect/>
          </a:stretch>
        </p:blipFill>
        <p:spPr bwMode="auto">
          <a:xfrm>
            <a:off x="5004048" y="1988840"/>
            <a:ext cx="585065" cy="3600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2800" dirty="0" smtClean="0"/>
              <a:t>关于虚拟示波器使用（特别感谢免费软件作者）</a:t>
            </a:r>
            <a:endParaRPr lang="zh-CN" altLang="en-US" sz="2800" dirty="0"/>
          </a:p>
        </p:txBody>
      </p:sp>
      <p:sp>
        <p:nvSpPr>
          <p:cNvPr id="3" name="内容占位符 2"/>
          <p:cNvSpPr>
            <a:spLocks noGrp="1"/>
          </p:cNvSpPr>
          <p:nvPr>
            <p:ph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15</a:t>
            </a:fld>
            <a:endParaRPr lang="zh-CN" altLang="en-US"/>
          </a:p>
        </p:txBody>
      </p:sp>
      <p:pic>
        <p:nvPicPr>
          <p:cNvPr id="43010" name="Picture 2"/>
          <p:cNvPicPr>
            <a:picLocks noChangeAspect="1" noChangeArrowheads="1"/>
          </p:cNvPicPr>
          <p:nvPr/>
        </p:nvPicPr>
        <p:blipFill>
          <a:blip r:embed="rId2" cstate="print"/>
          <a:srcRect/>
          <a:stretch>
            <a:fillRect/>
          </a:stretch>
        </p:blipFill>
        <p:spPr bwMode="auto">
          <a:xfrm>
            <a:off x="827584" y="1196752"/>
            <a:ext cx="7632848" cy="521444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虚拟示波器的使用方法</a:t>
            </a:r>
            <a:endParaRPr lang="zh-CN" altLang="en-US" dirty="0"/>
          </a:p>
        </p:txBody>
      </p:sp>
      <p:sp>
        <p:nvSpPr>
          <p:cNvPr id="3" name="内容占位符 2"/>
          <p:cNvSpPr>
            <a:spLocks noGrp="1"/>
          </p:cNvSpPr>
          <p:nvPr>
            <p:ph idx="1"/>
          </p:nvPr>
        </p:nvSpPr>
        <p:spPr>
          <a:xfrm>
            <a:off x="457200" y="1196752"/>
            <a:ext cx="5987008" cy="4968552"/>
          </a:xfrm>
        </p:spPr>
        <p:txBody>
          <a:bodyPr>
            <a:normAutofit/>
          </a:bodyPr>
          <a:lstStyle/>
          <a:p>
            <a:r>
              <a:rPr lang="zh-CN" altLang="en-US" sz="2400" dirty="0" smtClean="0"/>
              <a:t>调整增益，改变输入衰减量以防溢出</a:t>
            </a:r>
            <a:endParaRPr lang="en-US" altLang="zh-CN" sz="2400" dirty="0" smtClean="0"/>
          </a:p>
          <a:p>
            <a:r>
              <a:rPr lang="zh-CN" altLang="en-US" sz="2400" dirty="0" smtClean="0"/>
              <a:t>基准线用来上下移动信号，时基用来改变</a:t>
            </a:r>
            <a:r>
              <a:rPr lang="en-US" altLang="zh-CN" sz="2400" dirty="0" smtClean="0"/>
              <a:t>time/div </a:t>
            </a:r>
            <a:r>
              <a:rPr lang="zh-CN" altLang="en-US" sz="2400" dirty="0" smtClean="0"/>
              <a:t>同步用来设定触发通道</a:t>
            </a:r>
            <a:endParaRPr lang="en-US" altLang="zh-CN" sz="2400" dirty="0" smtClean="0"/>
          </a:p>
          <a:p>
            <a:r>
              <a:rPr lang="zh-CN" altLang="en-US" sz="2400" dirty="0" smtClean="0"/>
              <a:t>使用示波器工作方式选项，可以选择时域、频域、</a:t>
            </a:r>
            <a:r>
              <a:rPr lang="en-US" altLang="zh-CN" sz="2400" dirty="0" smtClean="0"/>
              <a:t>X-Y</a:t>
            </a:r>
            <a:r>
              <a:rPr lang="zh-CN" altLang="en-US" sz="2400" dirty="0" smtClean="0"/>
              <a:t>李萨如图形模式</a:t>
            </a:r>
            <a:endParaRPr lang="en-US" altLang="zh-CN" sz="2400" dirty="0" smtClean="0"/>
          </a:p>
          <a:p>
            <a:endParaRPr lang="zh-CN" altLang="en-US" sz="24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16</a:t>
            </a:fld>
            <a:endParaRPr lang="zh-CN" altLang="en-US"/>
          </a:p>
        </p:txBody>
      </p:sp>
      <p:pic>
        <p:nvPicPr>
          <p:cNvPr id="44034" name="Picture 2"/>
          <p:cNvPicPr>
            <a:picLocks noChangeAspect="1" noChangeArrowheads="1"/>
          </p:cNvPicPr>
          <p:nvPr/>
        </p:nvPicPr>
        <p:blipFill>
          <a:blip r:embed="rId2" cstate="print"/>
          <a:srcRect/>
          <a:stretch>
            <a:fillRect/>
          </a:stretch>
        </p:blipFill>
        <p:spPr bwMode="auto">
          <a:xfrm>
            <a:off x="6516216" y="1340768"/>
            <a:ext cx="2390775" cy="1352550"/>
          </a:xfrm>
          <a:prstGeom prst="rect">
            <a:avLst/>
          </a:prstGeom>
          <a:noFill/>
          <a:ln w="9525">
            <a:noFill/>
            <a:miter lim="800000"/>
            <a:headEnd/>
            <a:tailEnd/>
          </a:ln>
        </p:spPr>
      </p:pic>
      <p:pic>
        <p:nvPicPr>
          <p:cNvPr id="44035" name="Picture 3"/>
          <p:cNvPicPr>
            <a:picLocks noChangeAspect="1" noChangeArrowheads="1"/>
          </p:cNvPicPr>
          <p:nvPr/>
        </p:nvPicPr>
        <p:blipFill>
          <a:blip r:embed="rId3" cstate="print"/>
          <a:srcRect/>
          <a:stretch>
            <a:fillRect/>
          </a:stretch>
        </p:blipFill>
        <p:spPr bwMode="auto">
          <a:xfrm>
            <a:off x="6516216" y="2780928"/>
            <a:ext cx="2381250" cy="1133475"/>
          </a:xfrm>
          <a:prstGeom prst="rect">
            <a:avLst/>
          </a:prstGeom>
          <a:noFill/>
          <a:ln w="9525">
            <a:noFill/>
            <a:miter lim="800000"/>
            <a:headEnd/>
            <a:tailEnd/>
          </a:ln>
        </p:spPr>
      </p:pic>
      <p:pic>
        <p:nvPicPr>
          <p:cNvPr id="44037" name="Picture 5"/>
          <p:cNvPicPr>
            <a:picLocks noChangeAspect="1" noChangeArrowheads="1"/>
          </p:cNvPicPr>
          <p:nvPr/>
        </p:nvPicPr>
        <p:blipFill>
          <a:blip r:embed="rId4" cstate="print"/>
          <a:srcRect/>
          <a:stretch>
            <a:fillRect/>
          </a:stretch>
        </p:blipFill>
        <p:spPr bwMode="auto">
          <a:xfrm>
            <a:off x="611560" y="3212976"/>
            <a:ext cx="1944216" cy="3419434"/>
          </a:xfrm>
          <a:prstGeom prst="rect">
            <a:avLst/>
          </a:prstGeom>
          <a:noFill/>
          <a:ln w="9525">
            <a:noFill/>
            <a:miter lim="800000"/>
            <a:headEnd/>
            <a:tailEnd/>
          </a:ln>
        </p:spPr>
      </p:pic>
      <p:pic>
        <p:nvPicPr>
          <p:cNvPr id="44038" name="Picture 6"/>
          <p:cNvPicPr>
            <a:picLocks noChangeAspect="1" noChangeArrowheads="1"/>
          </p:cNvPicPr>
          <p:nvPr/>
        </p:nvPicPr>
        <p:blipFill>
          <a:blip r:embed="rId5" cstate="print"/>
          <a:srcRect/>
          <a:stretch>
            <a:fillRect/>
          </a:stretch>
        </p:blipFill>
        <p:spPr bwMode="auto">
          <a:xfrm>
            <a:off x="5220072" y="4509120"/>
            <a:ext cx="1944216" cy="2092954"/>
          </a:xfrm>
          <a:prstGeom prst="rect">
            <a:avLst/>
          </a:prstGeom>
          <a:noFill/>
          <a:ln w="9525">
            <a:noFill/>
            <a:miter lim="800000"/>
            <a:headEnd/>
            <a:tailEnd/>
          </a:ln>
        </p:spPr>
      </p:pic>
      <p:pic>
        <p:nvPicPr>
          <p:cNvPr id="44039" name="Picture 7"/>
          <p:cNvPicPr>
            <a:picLocks noChangeAspect="1" noChangeArrowheads="1"/>
          </p:cNvPicPr>
          <p:nvPr/>
        </p:nvPicPr>
        <p:blipFill>
          <a:blip r:embed="rId6" cstate="print"/>
          <a:srcRect/>
          <a:stretch>
            <a:fillRect/>
          </a:stretch>
        </p:blipFill>
        <p:spPr bwMode="auto">
          <a:xfrm>
            <a:off x="2925051" y="4509120"/>
            <a:ext cx="1892991" cy="2088232"/>
          </a:xfrm>
          <a:prstGeom prst="rect">
            <a:avLst/>
          </a:prstGeom>
          <a:noFill/>
          <a:ln w="9525">
            <a:noFill/>
            <a:miter lim="800000"/>
            <a:headEnd/>
            <a:tailEnd/>
          </a:ln>
        </p:spPr>
      </p:pic>
      <p:pic>
        <p:nvPicPr>
          <p:cNvPr id="44040" name="Picture 8"/>
          <p:cNvPicPr>
            <a:picLocks noChangeAspect="1" noChangeArrowheads="1"/>
          </p:cNvPicPr>
          <p:nvPr/>
        </p:nvPicPr>
        <p:blipFill>
          <a:blip r:embed="rId7" cstate="print"/>
          <a:srcRect/>
          <a:stretch>
            <a:fillRect/>
          </a:stretch>
        </p:blipFill>
        <p:spPr bwMode="auto">
          <a:xfrm>
            <a:off x="3347864" y="3429000"/>
            <a:ext cx="2828925"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LAB1 </a:t>
            </a:r>
            <a:r>
              <a:rPr lang="zh-CN" altLang="en-US" dirty="0" smtClean="0"/>
              <a:t>作业</a:t>
            </a:r>
            <a:endParaRPr lang="zh-CN" altLang="en-US" dirty="0"/>
          </a:p>
        </p:txBody>
      </p:sp>
      <p:sp>
        <p:nvSpPr>
          <p:cNvPr id="3" name="内容占位符 2"/>
          <p:cNvSpPr>
            <a:spLocks noGrp="1"/>
          </p:cNvSpPr>
          <p:nvPr>
            <p:ph idx="1"/>
          </p:nvPr>
        </p:nvSpPr>
        <p:spPr>
          <a:xfrm>
            <a:off x="457200" y="1124744"/>
            <a:ext cx="8229600" cy="4968552"/>
          </a:xfrm>
        </p:spPr>
        <p:txBody>
          <a:bodyPr>
            <a:normAutofit/>
          </a:bodyPr>
          <a:lstStyle/>
          <a:p>
            <a:r>
              <a:rPr lang="zh-CN" altLang="en-US" sz="2000" dirty="0" smtClean="0"/>
              <a:t>观察一下</a:t>
            </a:r>
            <a:r>
              <a:rPr lang="en-US" altLang="zh-CN" sz="2000" dirty="0" smtClean="0"/>
              <a:t>C</a:t>
            </a:r>
            <a:r>
              <a:rPr lang="zh-CN" altLang="en-US" sz="2000" dirty="0" smtClean="0"/>
              <a:t>代码结构，猜测一下各部分代码的用途。</a:t>
            </a:r>
            <a:endParaRPr lang="en-US" altLang="zh-CN" sz="2000" dirty="0" smtClean="0"/>
          </a:p>
          <a:p>
            <a:r>
              <a:rPr lang="zh-CN" altLang="en-US" sz="2000" dirty="0" smtClean="0"/>
              <a:t>学习虚拟仪器的用法，可以在电脑声卡上做一个音频自环（声卡的</a:t>
            </a:r>
            <a:r>
              <a:rPr lang="en-US" altLang="zh-CN" sz="2000" dirty="0" smtClean="0"/>
              <a:t>Line Out – Line In</a:t>
            </a:r>
            <a:r>
              <a:rPr lang="zh-CN" altLang="en-US" sz="2000" dirty="0" smtClean="0"/>
              <a:t>）</a:t>
            </a:r>
            <a:endParaRPr lang="en-US" altLang="zh-CN" sz="2000" dirty="0" smtClean="0"/>
          </a:p>
          <a:p>
            <a:r>
              <a:rPr lang="zh-CN" altLang="en-US" sz="2000" dirty="0" smtClean="0"/>
              <a:t>使用不同的激励信号文件，用虚拟示波器观察输出信号。</a:t>
            </a:r>
            <a:endParaRPr lang="en-US" altLang="zh-CN" sz="2000" dirty="0" smtClean="0"/>
          </a:p>
          <a:p>
            <a:r>
              <a:rPr lang="zh-CN" altLang="en-US" sz="2000" dirty="0" smtClean="0"/>
              <a:t>修改</a:t>
            </a:r>
            <a:r>
              <a:rPr lang="en-US" altLang="zh-CN" sz="2000" dirty="0" smtClean="0"/>
              <a:t>main</a:t>
            </a:r>
            <a:r>
              <a:rPr lang="zh-CN" altLang="en-US" sz="2000" dirty="0" smtClean="0"/>
              <a:t>函数中以下部分的代码，使得左右声道的输出音量不同。</a:t>
            </a:r>
            <a:endParaRPr lang="en-US" altLang="zh-CN" sz="20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17</a:t>
            </a:fld>
            <a:endParaRPr lang="zh-CN" altLang="en-US"/>
          </a:p>
        </p:txBody>
      </p:sp>
      <p:pic>
        <p:nvPicPr>
          <p:cNvPr id="45058" name="Picture 2"/>
          <p:cNvPicPr>
            <a:picLocks noChangeAspect="1" noChangeArrowheads="1"/>
          </p:cNvPicPr>
          <p:nvPr/>
        </p:nvPicPr>
        <p:blipFill>
          <a:blip r:embed="rId2" cstate="print"/>
          <a:srcRect/>
          <a:stretch>
            <a:fillRect/>
          </a:stretch>
        </p:blipFill>
        <p:spPr bwMode="auto">
          <a:xfrm>
            <a:off x="611560" y="2996952"/>
            <a:ext cx="7867738" cy="33843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LAB2 </a:t>
            </a:r>
          </a:p>
          <a:p>
            <a:pPr algn="ctr">
              <a:buNone/>
            </a:pPr>
            <a:r>
              <a:rPr lang="en-US" altLang="zh-CN" sz="6600" dirty="0" smtClean="0">
                <a:cs typeface="Times New Roman" pitchFamily="18" charset="0"/>
              </a:rPr>
              <a:t>Audio FIR</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18</a:t>
            </a:fld>
            <a:endParaRPr lang="zh-CN" altLang="en-US">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zh-CN" altLang="en-US" sz="6600" dirty="0" smtClean="0">
                <a:cs typeface="Times New Roman" pitchFamily="18" charset="0"/>
              </a:rPr>
              <a:t>背景知识</a:t>
            </a:r>
            <a:endParaRPr lang="en-US" altLang="zh-CN" sz="6600" dirty="0" smtClean="0">
              <a:cs typeface="Times New Roman" pitchFamily="18"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19</a:t>
            </a:fld>
            <a:endParaRPr lang="zh-CN" altLang="en-US">
              <a:latin typeface="Times New Roman" pitchFamily="18" charset="0"/>
              <a:ea typeface="微软雅黑" pitchFamily="34" charset="-122"/>
              <a:cs typeface="Times New Roman" pitchFamily="18" charset="0"/>
            </a:endParaRPr>
          </a:p>
        </p:txBody>
      </p:sp>
      <p:pic>
        <p:nvPicPr>
          <p:cNvPr id="6" name="Picture 2" descr="C:\Program Files (x86)\Microsoft Office\MEDIA\CAGCAT10\j0299125.wmf"/>
          <p:cNvPicPr>
            <a:picLocks noChangeAspect="1" noChangeArrowheads="1"/>
          </p:cNvPicPr>
          <p:nvPr/>
        </p:nvPicPr>
        <p:blipFill>
          <a:blip r:embed="rId2" cstate="print"/>
          <a:srcRect/>
          <a:stretch>
            <a:fillRect/>
          </a:stretch>
        </p:blipFill>
        <p:spPr bwMode="auto">
          <a:xfrm>
            <a:off x="1187624" y="2348880"/>
            <a:ext cx="1100023" cy="180502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本课程实验内容</a:t>
            </a:r>
            <a:endParaRPr lang="zh-CN" altLang="en-US" dirty="0"/>
          </a:p>
        </p:txBody>
      </p:sp>
      <p:sp>
        <p:nvSpPr>
          <p:cNvPr id="3" name="内容占位符 2"/>
          <p:cNvSpPr>
            <a:spLocks noGrp="1"/>
          </p:cNvSpPr>
          <p:nvPr>
            <p:ph idx="1"/>
          </p:nvPr>
        </p:nvSpPr>
        <p:spPr/>
        <p:txBody>
          <a:bodyPr>
            <a:normAutofit/>
          </a:bodyPr>
          <a:lstStyle/>
          <a:p>
            <a:r>
              <a:rPr lang="en-US" altLang="zh-CN" sz="1800" dirty="0" smtClean="0">
                <a:solidFill>
                  <a:schemeClr val="tx1">
                    <a:lumMod val="50000"/>
                    <a:lumOff val="50000"/>
                  </a:schemeClr>
                </a:solidFill>
                <a:latin typeface="楷体_GB2312" pitchFamily="49" charset="-122"/>
                <a:ea typeface="楷体_GB2312" pitchFamily="49" charset="-122"/>
              </a:rPr>
              <a:t>Hello World on DSP </a:t>
            </a:r>
          </a:p>
          <a:p>
            <a:r>
              <a:rPr lang="en-US" altLang="zh-CN" sz="1800" dirty="0" smtClean="0">
                <a:solidFill>
                  <a:schemeClr val="tx1">
                    <a:lumMod val="50000"/>
                    <a:lumOff val="50000"/>
                  </a:schemeClr>
                </a:solidFill>
                <a:latin typeface="楷体_GB2312" pitchFamily="49" charset="-122"/>
                <a:ea typeface="楷体_GB2312" pitchFamily="49" charset="-122"/>
              </a:rPr>
              <a:t>LED </a:t>
            </a:r>
            <a:r>
              <a:rPr lang="zh-CN" altLang="en-US" sz="1800" dirty="0" smtClean="0">
                <a:solidFill>
                  <a:schemeClr val="tx1">
                    <a:lumMod val="50000"/>
                    <a:lumOff val="50000"/>
                  </a:schemeClr>
                </a:solidFill>
                <a:latin typeface="楷体_GB2312" pitchFamily="49" charset="-122"/>
                <a:ea typeface="楷体_GB2312" pitchFamily="49" charset="-122"/>
              </a:rPr>
              <a:t>系列实验</a:t>
            </a:r>
            <a:endParaRPr lang="en-US" altLang="zh-CN" sz="1800" dirty="0" smtClean="0">
              <a:solidFill>
                <a:schemeClr val="tx1">
                  <a:lumMod val="50000"/>
                  <a:lumOff val="50000"/>
                </a:schemeClr>
              </a:solidFill>
              <a:latin typeface="楷体_GB2312" pitchFamily="49" charset="-122"/>
              <a:ea typeface="楷体_GB2312" pitchFamily="49" charset="-122"/>
            </a:endParaRPr>
          </a:p>
          <a:p>
            <a:pPr lvl="1"/>
            <a:r>
              <a:rPr lang="zh-CN" altLang="en-US" sz="1600" dirty="0" smtClean="0">
                <a:solidFill>
                  <a:schemeClr val="tx1">
                    <a:lumMod val="50000"/>
                    <a:lumOff val="50000"/>
                  </a:schemeClr>
                </a:solidFill>
                <a:latin typeface="楷体_GB2312" pitchFamily="49" charset="-122"/>
                <a:ea typeface="楷体_GB2312" pitchFamily="49" charset="-122"/>
              </a:rPr>
              <a:t>点灯实验</a:t>
            </a:r>
            <a:r>
              <a:rPr lang="en-US" altLang="zh-CN" sz="1600" dirty="0" smtClean="0">
                <a:solidFill>
                  <a:schemeClr val="tx1">
                    <a:lumMod val="50000"/>
                    <a:lumOff val="50000"/>
                  </a:schemeClr>
                </a:solidFill>
                <a:latin typeface="楷体_GB2312" pitchFamily="49" charset="-122"/>
                <a:ea typeface="楷体_GB2312" pitchFamily="49" charset="-122"/>
              </a:rPr>
              <a:t>-</a:t>
            </a:r>
            <a:r>
              <a:rPr lang="zh-CN" altLang="en-US" sz="1600" dirty="0" smtClean="0">
                <a:solidFill>
                  <a:schemeClr val="tx1">
                    <a:lumMod val="50000"/>
                    <a:lumOff val="50000"/>
                  </a:schemeClr>
                </a:solidFill>
                <a:latin typeface="楷体_GB2312" pitchFamily="49" charset="-122"/>
                <a:ea typeface="楷体_GB2312" pitchFamily="49" charset="-122"/>
              </a:rPr>
              <a:t>直接配置寄存器</a:t>
            </a:r>
            <a:endParaRPr lang="en-US" altLang="zh-CN" sz="1600" dirty="0" smtClean="0">
              <a:solidFill>
                <a:schemeClr val="tx1">
                  <a:lumMod val="50000"/>
                  <a:lumOff val="50000"/>
                </a:schemeClr>
              </a:solidFill>
              <a:latin typeface="楷体_GB2312" pitchFamily="49" charset="-122"/>
              <a:ea typeface="楷体_GB2312" pitchFamily="49" charset="-122"/>
            </a:endParaRPr>
          </a:p>
          <a:p>
            <a:pPr lvl="1"/>
            <a:r>
              <a:rPr lang="zh-CN" altLang="en-US" sz="1600" dirty="0" smtClean="0">
                <a:solidFill>
                  <a:schemeClr val="tx1">
                    <a:lumMod val="50000"/>
                    <a:lumOff val="50000"/>
                  </a:schemeClr>
                </a:solidFill>
                <a:latin typeface="楷体_GB2312" pitchFamily="49" charset="-122"/>
                <a:ea typeface="楷体_GB2312" pitchFamily="49" charset="-122"/>
              </a:rPr>
              <a:t>点灯实验</a:t>
            </a:r>
            <a:r>
              <a:rPr lang="en-US" altLang="zh-CN" sz="1600" dirty="0" smtClean="0">
                <a:solidFill>
                  <a:schemeClr val="tx1">
                    <a:lumMod val="50000"/>
                    <a:lumOff val="50000"/>
                  </a:schemeClr>
                </a:solidFill>
                <a:latin typeface="楷体_GB2312" pitchFamily="49" charset="-122"/>
                <a:ea typeface="楷体_GB2312" pitchFamily="49" charset="-122"/>
              </a:rPr>
              <a:t>-</a:t>
            </a:r>
            <a:r>
              <a:rPr lang="zh-CN" altLang="en-US" sz="1600" dirty="0" smtClean="0">
                <a:solidFill>
                  <a:schemeClr val="tx1">
                    <a:lumMod val="50000"/>
                    <a:lumOff val="50000"/>
                  </a:schemeClr>
                </a:solidFill>
                <a:latin typeface="楷体_GB2312" pitchFamily="49" charset="-122"/>
                <a:ea typeface="楷体_GB2312" pitchFamily="49" charset="-122"/>
              </a:rPr>
              <a:t>使用</a:t>
            </a:r>
            <a:r>
              <a:rPr lang="en-US" altLang="zh-CN" sz="1600" dirty="0" smtClean="0">
                <a:solidFill>
                  <a:schemeClr val="tx1">
                    <a:lumMod val="50000"/>
                    <a:lumOff val="50000"/>
                  </a:schemeClr>
                </a:solidFill>
                <a:latin typeface="楷体_GB2312" pitchFamily="49" charset="-122"/>
                <a:ea typeface="楷体_GB2312" pitchFamily="49" charset="-122"/>
              </a:rPr>
              <a:t>GEL</a:t>
            </a:r>
            <a:r>
              <a:rPr lang="zh-CN" altLang="en-US" sz="1600" dirty="0" smtClean="0">
                <a:solidFill>
                  <a:schemeClr val="tx1">
                    <a:lumMod val="50000"/>
                    <a:lumOff val="50000"/>
                  </a:schemeClr>
                </a:solidFill>
                <a:latin typeface="楷体_GB2312" pitchFamily="49" charset="-122"/>
                <a:ea typeface="楷体_GB2312" pitchFamily="49" charset="-122"/>
              </a:rPr>
              <a:t>函数</a:t>
            </a:r>
            <a:endParaRPr lang="en-US" altLang="zh-CN" sz="1600" dirty="0" smtClean="0">
              <a:solidFill>
                <a:schemeClr val="tx1">
                  <a:lumMod val="50000"/>
                  <a:lumOff val="50000"/>
                </a:schemeClr>
              </a:solidFill>
              <a:latin typeface="楷体_GB2312" pitchFamily="49" charset="-122"/>
              <a:ea typeface="楷体_GB2312" pitchFamily="49" charset="-122"/>
            </a:endParaRPr>
          </a:p>
          <a:p>
            <a:pPr lvl="1"/>
            <a:r>
              <a:rPr lang="zh-CN" altLang="en-US" sz="1600" dirty="0" smtClean="0">
                <a:solidFill>
                  <a:schemeClr val="tx1">
                    <a:lumMod val="50000"/>
                    <a:lumOff val="50000"/>
                  </a:schemeClr>
                </a:solidFill>
                <a:latin typeface="楷体_GB2312" pitchFamily="49" charset="-122"/>
                <a:ea typeface="楷体_GB2312" pitchFamily="49" charset="-122"/>
              </a:rPr>
              <a:t>点灯实验</a:t>
            </a:r>
            <a:r>
              <a:rPr lang="en-US" altLang="zh-CN" sz="1600" dirty="0" smtClean="0">
                <a:solidFill>
                  <a:schemeClr val="tx1">
                    <a:lumMod val="50000"/>
                    <a:lumOff val="50000"/>
                  </a:schemeClr>
                </a:solidFill>
                <a:latin typeface="楷体_GB2312" pitchFamily="49" charset="-122"/>
                <a:ea typeface="楷体_GB2312" pitchFamily="49" charset="-122"/>
              </a:rPr>
              <a:t>-</a:t>
            </a:r>
            <a:r>
              <a:rPr lang="zh-CN" altLang="en-US" sz="1600" dirty="0" smtClean="0">
                <a:solidFill>
                  <a:schemeClr val="tx1">
                    <a:lumMod val="50000"/>
                    <a:lumOff val="50000"/>
                  </a:schemeClr>
                </a:solidFill>
                <a:latin typeface="楷体_GB2312" pitchFamily="49" charset="-122"/>
                <a:ea typeface="楷体_GB2312" pitchFamily="49" charset="-122"/>
              </a:rPr>
              <a:t>使用</a:t>
            </a:r>
            <a:r>
              <a:rPr lang="en-US" altLang="zh-CN" sz="1600" dirty="0" err="1" smtClean="0">
                <a:solidFill>
                  <a:schemeClr val="tx1">
                    <a:lumMod val="50000"/>
                    <a:lumOff val="50000"/>
                  </a:schemeClr>
                </a:solidFill>
                <a:latin typeface="楷体_GB2312" pitchFamily="49" charset="-122"/>
                <a:ea typeface="楷体_GB2312" pitchFamily="49" charset="-122"/>
              </a:rPr>
              <a:t>StarterWare</a:t>
            </a:r>
            <a:r>
              <a:rPr lang="zh-CN" altLang="en-US" sz="1600" dirty="0" smtClean="0">
                <a:solidFill>
                  <a:schemeClr val="tx1">
                    <a:lumMod val="50000"/>
                    <a:lumOff val="50000"/>
                  </a:schemeClr>
                </a:solidFill>
                <a:latin typeface="楷体_GB2312" pitchFamily="49" charset="-122"/>
                <a:ea typeface="楷体_GB2312" pitchFamily="49" charset="-122"/>
              </a:rPr>
              <a:t>库函数</a:t>
            </a:r>
            <a:endParaRPr lang="en-US" altLang="zh-CN" sz="1600" dirty="0" smtClean="0">
              <a:solidFill>
                <a:schemeClr val="tx1">
                  <a:lumMod val="50000"/>
                  <a:lumOff val="50000"/>
                </a:schemeClr>
              </a:solidFill>
              <a:latin typeface="楷体_GB2312" pitchFamily="49" charset="-122"/>
              <a:ea typeface="楷体_GB2312" pitchFamily="49" charset="-122"/>
            </a:endParaRPr>
          </a:p>
          <a:p>
            <a:pPr lvl="1"/>
            <a:r>
              <a:rPr lang="zh-CN" altLang="en-US" sz="1600" dirty="0" smtClean="0">
                <a:solidFill>
                  <a:schemeClr val="tx1">
                    <a:lumMod val="50000"/>
                    <a:lumOff val="50000"/>
                  </a:schemeClr>
                </a:solidFill>
                <a:latin typeface="楷体_GB2312" pitchFamily="49" charset="-122"/>
                <a:ea typeface="楷体_GB2312" pitchFamily="49" charset="-122"/>
              </a:rPr>
              <a:t>通过按键中断控制走马灯实验</a:t>
            </a:r>
            <a:r>
              <a:rPr lang="en-US" altLang="zh-CN" sz="1600" dirty="0" smtClean="0">
                <a:solidFill>
                  <a:schemeClr val="tx1">
                    <a:lumMod val="50000"/>
                    <a:lumOff val="50000"/>
                  </a:schemeClr>
                </a:solidFill>
                <a:latin typeface="楷体_GB2312" pitchFamily="49" charset="-122"/>
                <a:ea typeface="楷体_GB2312" pitchFamily="49" charset="-122"/>
              </a:rPr>
              <a:t>-</a:t>
            </a:r>
            <a:r>
              <a:rPr lang="zh-CN" altLang="en-US" sz="1600" dirty="0" smtClean="0">
                <a:solidFill>
                  <a:schemeClr val="tx1">
                    <a:lumMod val="50000"/>
                    <a:lumOff val="50000"/>
                  </a:schemeClr>
                </a:solidFill>
                <a:latin typeface="楷体_GB2312" pitchFamily="49" charset="-122"/>
                <a:ea typeface="楷体_GB2312" pitchFamily="49" charset="-122"/>
              </a:rPr>
              <a:t>使用</a:t>
            </a:r>
            <a:r>
              <a:rPr lang="en-US" altLang="zh-CN" sz="1600" dirty="0" err="1" smtClean="0">
                <a:solidFill>
                  <a:schemeClr val="tx1">
                    <a:lumMod val="50000"/>
                    <a:lumOff val="50000"/>
                  </a:schemeClr>
                </a:solidFill>
                <a:latin typeface="楷体_GB2312" pitchFamily="49" charset="-122"/>
                <a:ea typeface="楷体_GB2312" pitchFamily="49" charset="-122"/>
              </a:rPr>
              <a:t>StarterWare</a:t>
            </a:r>
            <a:r>
              <a:rPr lang="zh-CN" altLang="en-US" sz="1600" dirty="0" smtClean="0">
                <a:solidFill>
                  <a:schemeClr val="tx1">
                    <a:lumMod val="50000"/>
                    <a:lumOff val="50000"/>
                  </a:schemeClr>
                </a:solidFill>
                <a:latin typeface="楷体_GB2312" pitchFamily="49" charset="-122"/>
                <a:ea typeface="楷体_GB2312" pitchFamily="49" charset="-122"/>
              </a:rPr>
              <a:t>库函数</a:t>
            </a:r>
            <a:endParaRPr lang="en-US" altLang="zh-CN" sz="1600" dirty="0" smtClean="0">
              <a:solidFill>
                <a:schemeClr val="tx1">
                  <a:lumMod val="50000"/>
                  <a:lumOff val="50000"/>
                </a:schemeClr>
              </a:solidFill>
              <a:latin typeface="楷体_GB2312" pitchFamily="49" charset="-122"/>
              <a:ea typeface="楷体_GB2312" pitchFamily="49" charset="-122"/>
            </a:endParaRPr>
          </a:p>
          <a:p>
            <a:r>
              <a:rPr lang="zh-CN" altLang="en-US" sz="1800" dirty="0" smtClean="0">
                <a:latin typeface="楷体_GB2312" pitchFamily="49" charset="-122"/>
                <a:ea typeface="楷体_GB2312" pitchFamily="49" charset="-122"/>
              </a:rPr>
              <a:t>音频实时采集回放实验：使用中断、</a:t>
            </a:r>
            <a:r>
              <a:rPr lang="en-US" altLang="zh-CN" sz="1800" dirty="0" smtClean="0">
                <a:latin typeface="楷体_GB2312" pitchFamily="49" charset="-122"/>
                <a:ea typeface="楷体_GB2312" pitchFamily="49" charset="-122"/>
              </a:rPr>
              <a:t>I2C</a:t>
            </a:r>
            <a:r>
              <a:rPr lang="zh-CN" altLang="en-US" sz="1800" dirty="0" smtClean="0">
                <a:latin typeface="楷体_GB2312" pitchFamily="49" charset="-122"/>
                <a:ea typeface="楷体_GB2312" pitchFamily="49" charset="-122"/>
              </a:rPr>
              <a:t>控制器、</a:t>
            </a:r>
            <a:r>
              <a:rPr lang="en-US" altLang="zh-CN" sz="1800" dirty="0" err="1" smtClean="0">
                <a:latin typeface="楷体_GB2312" pitchFamily="49" charset="-122"/>
                <a:ea typeface="楷体_GB2312" pitchFamily="49" charset="-122"/>
              </a:rPr>
              <a:t>McASP</a:t>
            </a:r>
            <a:r>
              <a:rPr lang="zh-CN" altLang="en-US" sz="1800" dirty="0" smtClean="0">
                <a:latin typeface="楷体_GB2312" pitchFamily="49" charset="-122"/>
                <a:ea typeface="楷体_GB2312" pitchFamily="49" charset="-122"/>
              </a:rPr>
              <a:t>控制器、</a:t>
            </a:r>
            <a:r>
              <a:rPr lang="en-US" altLang="zh-CN" sz="1800" dirty="0" smtClean="0">
                <a:latin typeface="楷体_GB2312" pitchFamily="49" charset="-122"/>
                <a:ea typeface="楷体_GB2312" pitchFamily="49" charset="-122"/>
              </a:rPr>
              <a:t>AIC31 Codec</a:t>
            </a:r>
            <a:r>
              <a:rPr lang="zh-CN" altLang="en-US" sz="1800" dirty="0" smtClean="0">
                <a:latin typeface="楷体_GB2312" pitchFamily="49" charset="-122"/>
                <a:ea typeface="楷体_GB2312" pitchFamily="49" charset="-122"/>
              </a:rPr>
              <a:t>、</a:t>
            </a:r>
            <a:r>
              <a:rPr lang="en-US" altLang="zh-CN" sz="1800" dirty="0" smtClean="0">
                <a:latin typeface="楷体_GB2312" pitchFamily="49" charset="-122"/>
                <a:ea typeface="楷体_GB2312" pitchFamily="49" charset="-122"/>
              </a:rPr>
              <a:t>DMA</a:t>
            </a:r>
            <a:r>
              <a:rPr lang="zh-CN" altLang="en-US" sz="1800" dirty="0" smtClean="0">
                <a:latin typeface="楷体_GB2312" pitchFamily="49" charset="-122"/>
                <a:ea typeface="楷体_GB2312" pitchFamily="49" charset="-122"/>
              </a:rPr>
              <a:t>控制器和</a:t>
            </a:r>
            <a:r>
              <a:rPr lang="en-US" altLang="zh-CN" sz="1800" dirty="0" err="1" smtClean="0">
                <a:latin typeface="楷体_GB2312" pitchFamily="49" charset="-122"/>
                <a:ea typeface="楷体_GB2312" pitchFamily="49" charset="-122"/>
              </a:rPr>
              <a:t>StarterWare</a:t>
            </a:r>
            <a:r>
              <a:rPr lang="zh-CN" altLang="en-US" sz="1800" dirty="0" smtClean="0">
                <a:latin typeface="楷体_GB2312" pitchFamily="49" charset="-122"/>
                <a:ea typeface="楷体_GB2312" pitchFamily="49" charset="-122"/>
              </a:rPr>
              <a:t>库函数</a:t>
            </a:r>
            <a:endParaRPr lang="en-US" altLang="zh-CN" sz="1800" dirty="0" smtClean="0">
              <a:latin typeface="楷体_GB2312" pitchFamily="49" charset="-122"/>
              <a:ea typeface="楷体_GB2312" pitchFamily="49" charset="-122"/>
            </a:endParaRPr>
          </a:p>
          <a:p>
            <a:r>
              <a:rPr lang="zh-CN" altLang="en-US" sz="1800" dirty="0" smtClean="0">
                <a:latin typeface="楷体_GB2312" pitchFamily="49" charset="-122"/>
                <a:ea typeface="楷体_GB2312" pitchFamily="49" charset="-122"/>
              </a:rPr>
              <a:t>使用</a:t>
            </a:r>
            <a:r>
              <a:rPr lang="en-US" altLang="zh-CN" sz="1800" dirty="0" smtClean="0">
                <a:latin typeface="楷体_GB2312" pitchFamily="49" charset="-122"/>
                <a:ea typeface="楷体_GB2312" pitchFamily="49" charset="-122"/>
              </a:rPr>
              <a:t>FIR</a:t>
            </a:r>
            <a:r>
              <a:rPr lang="zh-CN" altLang="en-US" sz="1800" dirty="0" smtClean="0">
                <a:latin typeface="楷体_GB2312" pitchFamily="49" charset="-122"/>
                <a:ea typeface="楷体_GB2312" pitchFamily="49" charset="-122"/>
              </a:rPr>
              <a:t>滤波器的实时音频均衡器实验，本实验基于音频采集回放实验</a:t>
            </a:r>
            <a:endParaRPr lang="en-US" altLang="zh-CN" sz="1800" dirty="0" smtClean="0">
              <a:latin typeface="楷体_GB2312" pitchFamily="49" charset="-122"/>
              <a:ea typeface="楷体_GB2312" pitchFamily="49" charset="-122"/>
            </a:endParaRPr>
          </a:p>
          <a:p>
            <a:r>
              <a:rPr lang="zh-CN" altLang="en-US" sz="1800" dirty="0" smtClean="0">
                <a:latin typeface="楷体_GB2312" pitchFamily="49" charset="-122"/>
                <a:ea typeface="楷体_GB2312" pitchFamily="49" charset="-122"/>
              </a:rPr>
              <a:t>存储器布局和访存性能测试实验：使用片内</a:t>
            </a:r>
            <a:r>
              <a:rPr lang="en-US" altLang="zh-CN" sz="1800" dirty="0" smtClean="0">
                <a:latin typeface="楷体_GB2312" pitchFamily="49" charset="-122"/>
                <a:ea typeface="楷体_GB2312" pitchFamily="49" charset="-122"/>
              </a:rPr>
              <a:t>RAM</a:t>
            </a:r>
            <a:r>
              <a:rPr lang="zh-CN" altLang="en-US" sz="1800" dirty="0" smtClean="0">
                <a:latin typeface="楷体_GB2312" pitchFamily="49" charset="-122"/>
                <a:ea typeface="楷体_GB2312" pitchFamily="49" charset="-122"/>
              </a:rPr>
              <a:t>，片外</a:t>
            </a:r>
            <a:r>
              <a:rPr lang="en-US" altLang="zh-CN" sz="1800" dirty="0" smtClean="0">
                <a:latin typeface="楷体_GB2312" pitchFamily="49" charset="-122"/>
                <a:ea typeface="楷体_GB2312" pitchFamily="49" charset="-122"/>
              </a:rPr>
              <a:t>DDR</a:t>
            </a:r>
            <a:r>
              <a:rPr lang="zh-CN" altLang="en-US" sz="1800" dirty="0" smtClean="0">
                <a:latin typeface="楷体_GB2312" pitchFamily="49" charset="-122"/>
                <a:ea typeface="楷体_GB2312" pitchFamily="49" charset="-122"/>
              </a:rPr>
              <a:t>、</a:t>
            </a:r>
            <a:r>
              <a:rPr lang="en-US" altLang="zh-CN" sz="1800" dirty="0" err="1" smtClean="0">
                <a:latin typeface="楷体_GB2312" pitchFamily="49" charset="-122"/>
                <a:ea typeface="楷体_GB2312" pitchFamily="49" charset="-122"/>
              </a:rPr>
              <a:t>malloc</a:t>
            </a:r>
            <a:r>
              <a:rPr lang="zh-CN" altLang="en-US" sz="1800" dirty="0" smtClean="0">
                <a:latin typeface="楷体_GB2312" pitchFamily="49" charset="-122"/>
                <a:ea typeface="楷体_GB2312" pitchFamily="49" charset="-122"/>
              </a:rPr>
              <a:t>函数、定时器，观察</a:t>
            </a:r>
            <a:r>
              <a:rPr lang="en-US" altLang="zh-CN" sz="1800" dirty="0" smtClean="0">
                <a:latin typeface="楷体_GB2312" pitchFamily="49" charset="-122"/>
                <a:ea typeface="楷体_GB2312" pitchFamily="49" charset="-122"/>
              </a:rPr>
              <a:t>MAP</a:t>
            </a:r>
            <a:r>
              <a:rPr lang="zh-CN" altLang="en-US" sz="1800" dirty="0" smtClean="0">
                <a:latin typeface="楷体_GB2312" pitchFamily="49" charset="-122"/>
                <a:ea typeface="楷体_GB2312" pitchFamily="49" charset="-122"/>
              </a:rPr>
              <a:t>文件，本实验基于音频采集回放实验</a:t>
            </a:r>
            <a:endParaRPr lang="en-US" altLang="zh-CN" sz="1800" dirty="0" smtClean="0">
              <a:latin typeface="楷体_GB2312" pitchFamily="49" charset="-122"/>
              <a:ea typeface="楷体_GB2312" pitchFamily="49" charset="-122"/>
            </a:endParaRPr>
          </a:p>
          <a:p>
            <a:r>
              <a:rPr lang="en-US" altLang="zh-CN" sz="1800" dirty="0" smtClean="0">
                <a:solidFill>
                  <a:schemeClr val="tx1">
                    <a:lumMod val="50000"/>
                    <a:lumOff val="50000"/>
                  </a:schemeClr>
                </a:solidFill>
                <a:latin typeface="楷体_GB2312" pitchFamily="49" charset="-122"/>
                <a:ea typeface="楷体_GB2312" pitchFamily="49" charset="-122"/>
              </a:rPr>
              <a:t>DSP/BIOS</a:t>
            </a:r>
            <a:r>
              <a:rPr lang="zh-CN" altLang="en-US" sz="1800" dirty="0" smtClean="0">
                <a:solidFill>
                  <a:schemeClr val="tx1">
                    <a:lumMod val="50000"/>
                    <a:lumOff val="50000"/>
                  </a:schemeClr>
                </a:solidFill>
                <a:latin typeface="楷体_GB2312" pitchFamily="49" charset="-122"/>
                <a:ea typeface="楷体_GB2312" pitchFamily="49" charset="-122"/>
              </a:rPr>
              <a:t>：</a:t>
            </a:r>
            <a:r>
              <a:rPr lang="en-US" altLang="zh-CN" sz="1800" dirty="0" smtClean="0">
                <a:solidFill>
                  <a:schemeClr val="tx1">
                    <a:lumMod val="50000"/>
                    <a:lumOff val="50000"/>
                  </a:schemeClr>
                </a:solidFill>
                <a:latin typeface="楷体_GB2312" pitchFamily="49" charset="-122"/>
                <a:ea typeface="楷体_GB2312" pitchFamily="49" charset="-122"/>
              </a:rPr>
              <a:t> Hello World </a:t>
            </a:r>
            <a:r>
              <a:rPr lang="zh-CN" altLang="en-US" sz="1800" dirty="0" smtClean="0">
                <a:solidFill>
                  <a:schemeClr val="tx1">
                    <a:lumMod val="50000"/>
                    <a:lumOff val="50000"/>
                  </a:schemeClr>
                </a:solidFill>
                <a:latin typeface="楷体_GB2312" pitchFamily="49" charset="-122"/>
                <a:ea typeface="楷体_GB2312" pitchFamily="49" charset="-122"/>
              </a:rPr>
              <a:t>和系统时间打印实验</a:t>
            </a:r>
            <a:endParaRPr lang="en-US" altLang="zh-CN" sz="1800" dirty="0" smtClean="0">
              <a:solidFill>
                <a:schemeClr val="tx1">
                  <a:lumMod val="50000"/>
                  <a:lumOff val="50000"/>
                </a:schemeClr>
              </a:solidFill>
              <a:latin typeface="楷体_GB2312" pitchFamily="49" charset="-122"/>
              <a:ea typeface="楷体_GB2312" pitchFamily="49" charset="-122"/>
            </a:endParaRPr>
          </a:p>
          <a:p>
            <a:r>
              <a:rPr lang="en-US" altLang="zh-CN" sz="1800" dirty="0" smtClean="0">
                <a:solidFill>
                  <a:schemeClr val="tx1">
                    <a:lumMod val="50000"/>
                    <a:lumOff val="50000"/>
                  </a:schemeClr>
                </a:solidFill>
                <a:latin typeface="楷体_GB2312" pitchFamily="49" charset="-122"/>
                <a:ea typeface="楷体_GB2312" pitchFamily="49" charset="-122"/>
              </a:rPr>
              <a:t>DSP/BIOS</a:t>
            </a:r>
            <a:r>
              <a:rPr lang="zh-CN" altLang="en-US" sz="1800" dirty="0" smtClean="0">
                <a:solidFill>
                  <a:schemeClr val="tx1">
                    <a:lumMod val="50000"/>
                    <a:lumOff val="50000"/>
                  </a:schemeClr>
                </a:solidFill>
                <a:latin typeface="楷体_GB2312" pitchFamily="49" charset="-122"/>
                <a:ea typeface="楷体_GB2312" pitchFamily="49" charset="-122"/>
              </a:rPr>
              <a:t>：</a:t>
            </a:r>
            <a:r>
              <a:rPr lang="en-US" altLang="zh-CN" sz="1800" dirty="0" smtClean="0">
                <a:solidFill>
                  <a:schemeClr val="tx1">
                    <a:lumMod val="50000"/>
                    <a:lumOff val="50000"/>
                  </a:schemeClr>
                </a:solidFill>
                <a:latin typeface="楷体_GB2312" pitchFamily="49" charset="-122"/>
                <a:ea typeface="楷体_GB2312" pitchFamily="49" charset="-122"/>
              </a:rPr>
              <a:t> </a:t>
            </a:r>
            <a:r>
              <a:rPr lang="zh-CN" altLang="en-US" sz="1800" dirty="0" smtClean="0">
                <a:solidFill>
                  <a:schemeClr val="tx1">
                    <a:lumMod val="50000"/>
                    <a:lumOff val="50000"/>
                  </a:schemeClr>
                </a:solidFill>
                <a:latin typeface="楷体_GB2312" pitchFamily="49" charset="-122"/>
                <a:ea typeface="楷体_GB2312" pitchFamily="49" charset="-122"/>
              </a:rPr>
              <a:t>线程任务（</a:t>
            </a:r>
            <a:r>
              <a:rPr lang="en-US" altLang="zh-CN" sz="1800" dirty="0" smtClean="0">
                <a:solidFill>
                  <a:schemeClr val="tx1">
                    <a:lumMod val="50000"/>
                    <a:lumOff val="50000"/>
                  </a:schemeClr>
                </a:solidFill>
                <a:latin typeface="楷体_GB2312" pitchFamily="49" charset="-122"/>
                <a:ea typeface="楷体_GB2312" pitchFamily="49" charset="-122"/>
              </a:rPr>
              <a:t>TSK</a:t>
            </a:r>
            <a:r>
              <a:rPr lang="zh-CN" altLang="en-US" sz="1800" dirty="0" smtClean="0">
                <a:solidFill>
                  <a:schemeClr val="tx1">
                    <a:lumMod val="50000"/>
                    <a:lumOff val="50000"/>
                  </a:schemeClr>
                </a:solidFill>
                <a:latin typeface="楷体_GB2312" pitchFamily="49" charset="-122"/>
                <a:ea typeface="楷体_GB2312" pitchFamily="49" charset="-122"/>
              </a:rPr>
              <a:t>）和信号量（</a:t>
            </a:r>
            <a:r>
              <a:rPr lang="en-US" altLang="zh-CN" sz="1800" dirty="0" smtClean="0">
                <a:solidFill>
                  <a:schemeClr val="tx1">
                    <a:lumMod val="50000"/>
                    <a:lumOff val="50000"/>
                  </a:schemeClr>
                </a:solidFill>
                <a:latin typeface="楷体_GB2312" pitchFamily="49" charset="-122"/>
                <a:ea typeface="楷体_GB2312" pitchFamily="49" charset="-122"/>
              </a:rPr>
              <a:t>SEM</a:t>
            </a:r>
            <a:r>
              <a:rPr lang="zh-CN" altLang="en-US" sz="1800" dirty="0" smtClean="0">
                <a:solidFill>
                  <a:schemeClr val="tx1">
                    <a:lumMod val="50000"/>
                    <a:lumOff val="50000"/>
                  </a:schemeClr>
                </a:solidFill>
                <a:latin typeface="楷体_GB2312" pitchFamily="49" charset="-122"/>
                <a:ea typeface="楷体_GB2312" pitchFamily="49" charset="-122"/>
              </a:rPr>
              <a:t>）实验</a:t>
            </a:r>
            <a:endParaRPr lang="en-US" altLang="zh-CN" sz="1800" dirty="0" smtClean="0">
              <a:solidFill>
                <a:schemeClr val="tx1">
                  <a:lumMod val="50000"/>
                  <a:lumOff val="50000"/>
                </a:schemeClr>
              </a:solidFill>
              <a:latin typeface="楷体_GB2312" pitchFamily="49" charset="-122"/>
              <a:ea typeface="楷体_GB2312" pitchFamily="49" charset="-122"/>
            </a:endParaRPr>
          </a:p>
          <a:p>
            <a:r>
              <a:rPr lang="en-US" altLang="zh-CN" sz="1800" dirty="0" smtClean="0">
                <a:solidFill>
                  <a:schemeClr val="tx1">
                    <a:lumMod val="50000"/>
                    <a:lumOff val="50000"/>
                  </a:schemeClr>
                </a:solidFill>
                <a:latin typeface="楷体_GB2312" pitchFamily="49" charset="-122"/>
                <a:ea typeface="楷体_GB2312" pitchFamily="49" charset="-122"/>
              </a:rPr>
              <a:t>DSP/BIOS</a:t>
            </a:r>
            <a:r>
              <a:rPr lang="zh-CN" altLang="en-US" sz="1800" dirty="0" smtClean="0">
                <a:solidFill>
                  <a:schemeClr val="tx1">
                    <a:lumMod val="50000"/>
                    <a:lumOff val="50000"/>
                  </a:schemeClr>
                </a:solidFill>
                <a:latin typeface="楷体_GB2312" pitchFamily="49" charset="-122"/>
                <a:ea typeface="楷体_GB2312" pitchFamily="49" charset="-122"/>
              </a:rPr>
              <a:t>：按键中断和点灯实验：使用</a:t>
            </a:r>
            <a:r>
              <a:rPr lang="en-US" altLang="zh-CN" sz="1800" dirty="0" smtClean="0">
                <a:solidFill>
                  <a:schemeClr val="tx1">
                    <a:lumMod val="50000"/>
                    <a:lumOff val="50000"/>
                  </a:schemeClr>
                </a:solidFill>
                <a:latin typeface="楷体_GB2312" pitchFamily="49" charset="-122"/>
                <a:ea typeface="楷体_GB2312" pitchFamily="49" charset="-122"/>
              </a:rPr>
              <a:t>BIOS</a:t>
            </a:r>
            <a:r>
              <a:rPr lang="zh-CN" altLang="en-US" sz="1800" dirty="0" smtClean="0">
                <a:solidFill>
                  <a:schemeClr val="tx1">
                    <a:lumMod val="50000"/>
                    <a:lumOff val="50000"/>
                  </a:schemeClr>
                </a:solidFill>
                <a:latin typeface="楷体_GB2312" pitchFamily="49" charset="-122"/>
                <a:ea typeface="楷体_GB2312" pitchFamily="49" charset="-122"/>
              </a:rPr>
              <a:t>中断调度器</a:t>
            </a:r>
            <a:endParaRPr lang="en-US" altLang="zh-CN" sz="1800" dirty="0" smtClean="0">
              <a:solidFill>
                <a:schemeClr val="tx1">
                  <a:lumMod val="50000"/>
                  <a:lumOff val="50000"/>
                </a:schemeClr>
              </a:solidFill>
              <a:latin typeface="楷体_GB2312" pitchFamily="49" charset="-122"/>
              <a:ea typeface="楷体_GB2312" pitchFamily="49" charset="-122"/>
            </a:endParaRPr>
          </a:p>
          <a:p>
            <a:r>
              <a:rPr lang="en-US" altLang="zh-CN" sz="1800" dirty="0" smtClean="0">
                <a:solidFill>
                  <a:schemeClr val="tx1">
                    <a:lumMod val="50000"/>
                    <a:lumOff val="50000"/>
                  </a:schemeClr>
                </a:solidFill>
                <a:latin typeface="楷体_GB2312" pitchFamily="49" charset="-122"/>
                <a:ea typeface="楷体_GB2312" pitchFamily="49" charset="-122"/>
              </a:rPr>
              <a:t>DSP/BIOS</a:t>
            </a:r>
            <a:r>
              <a:rPr lang="zh-CN" altLang="en-US" sz="1800" dirty="0" smtClean="0">
                <a:solidFill>
                  <a:schemeClr val="tx1">
                    <a:lumMod val="50000"/>
                    <a:lumOff val="50000"/>
                  </a:schemeClr>
                </a:solidFill>
                <a:latin typeface="楷体_GB2312" pitchFamily="49" charset="-122"/>
                <a:ea typeface="楷体_GB2312" pitchFamily="49" charset="-122"/>
              </a:rPr>
              <a:t>：音频实时采集、回放实验：使用</a:t>
            </a:r>
            <a:r>
              <a:rPr lang="en-US" altLang="zh-CN" sz="1800" dirty="0" smtClean="0">
                <a:solidFill>
                  <a:schemeClr val="tx1">
                    <a:lumMod val="50000"/>
                    <a:lumOff val="50000"/>
                  </a:schemeClr>
                </a:solidFill>
                <a:latin typeface="楷体_GB2312" pitchFamily="49" charset="-122"/>
                <a:ea typeface="楷体_GB2312" pitchFamily="49" charset="-122"/>
              </a:rPr>
              <a:t>BIOS</a:t>
            </a:r>
            <a:r>
              <a:rPr lang="zh-CN" altLang="en-US" sz="1800" dirty="0" smtClean="0">
                <a:solidFill>
                  <a:schemeClr val="tx1">
                    <a:lumMod val="50000"/>
                    <a:lumOff val="50000"/>
                  </a:schemeClr>
                </a:solidFill>
                <a:latin typeface="楷体_GB2312" pitchFamily="49" charset="-122"/>
                <a:ea typeface="楷体_GB2312" pitchFamily="49" charset="-122"/>
              </a:rPr>
              <a:t>中断调度器</a:t>
            </a:r>
            <a:endParaRPr lang="en-US" altLang="zh-CN" sz="1800" dirty="0" smtClean="0"/>
          </a:p>
          <a:p>
            <a:endParaRPr lang="en-US" altLang="zh-CN" sz="1800" dirty="0" smtClean="0"/>
          </a:p>
          <a:p>
            <a:endParaRPr lang="en-US" altLang="zh-CN" sz="1800" dirty="0" smtClean="0"/>
          </a:p>
          <a:p>
            <a:endParaRPr lang="zh-CN" altLang="en-US" sz="1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a:t>
            </a:fld>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本实验和音频回放实验的区别</a:t>
            </a:r>
            <a:endParaRPr lang="zh-CN" altLang="en-US" dirty="0"/>
          </a:p>
        </p:txBody>
      </p:sp>
      <p:sp>
        <p:nvSpPr>
          <p:cNvPr id="3" name="内容占位符 2"/>
          <p:cNvSpPr>
            <a:spLocks noGrp="1"/>
          </p:cNvSpPr>
          <p:nvPr>
            <p:ph idx="1"/>
          </p:nvPr>
        </p:nvSpPr>
        <p:spPr/>
        <p:txBody>
          <a:bodyPr>
            <a:normAutofit/>
          </a:bodyPr>
          <a:lstStyle/>
          <a:p>
            <a:r>
              <a:rPr lang="zh-CN" altLang="en-US" sz="2800" dirty="0" smtClean="0"/>
              <a:t>在</a:t>
            </a:r>
            <a:r>
              <a:rPr lang="en-US" altLang="zh-CN" sz="2800" dirty="0" smtClean="0"/>
              <a:t>DSP</a:t>
            </a:r>
            <a:r>
              <a:rPr lang="zh-CN" altLang="en-US" sz="2800" dirty="0" smtClean="0"/>
              <a:t>的</a:t>
            </a:r>
            <a:r>
              <a:rPr lang="en-US" altLang="zh-CN" sz="2800" dirty="0" smtClean="0"/>
              <a:t>INPUT DMA</a:t>
            </a:r>
            <a:r>
              <a:rPr lang="zh-CN" altLang="en-US" sz="2800" dirty="0" smtClean="0"/>
              <a:t>与</a:t>
            </a:r>
            <a:r>
              <a:rPr lang="en-US" altLang="zh-CN" sz="2800" dirty="0" smtClean="0"/>
              <a:t>OUTPUT DMA</a:t>
            </a:r>
            <a:r>
              <a:rPr lang="zh-CN" altLang="en-US" sz="2800" dirty="0" smtClean="0"/>
              <a:t>之间</a:t>
            </a:r>
            <a:endParaRPr lang="en-US" altLang="zh-CN" sz="2800" dirty="0" smtClean="0"/>
          </a:p>
          <a:p>
            <a:r>
              <a:rPr lang="zh-CN" altLang="en-US" sz="2800" dirty="0" smtClean="0"/>
              <a:t>添加一个了对左声道进行</a:t>
            </a:r>
            <a:r>
              <a:rPr lang="en-US" altLang="zh-CN" sz="2800" dirty="0" smtClean="0"/>
              <a:t>FIR</a:t>
            </a:r>
            <a:r>
              <a:rPr lang="zh-CN" altLang="en-US" sz="2800" dirty="0" smtClean="0"/>
              <a:t>滤波的算法程序</a:t>
            </a:r>
            <a:endParaRPr lang="en-US" altLang="zh-CN" sz="2800" dirty="0" smtClean="0"/>
          </a:p>
          <a:p>
            <a:r>
              <a:rPr lang="zh-CN" altLang="en-US" sz="2800" dirty="0" smtClean="0"/>
              <a:t>主函数的处理算法调用如下图</a:t>
            </a:r>
            <a:endParaRPr lang="en-US" altLang="zh-CN" sz="2800" dirty="0" smtClean="0"/>
          </a:p>
          <a:p>
            <a:endParaRPr lang="zh-CN" altLang="en-US" sz="2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20</a:t>
            </a:fld>
            <a:endParaRPr lang="zh-CN" altLang="en-US"/>
          </a:p>
        </p:txBody>
      </p:sp>
      <p:pic>
        <p:nvPicPr>
          <p:cNvPr id="46082" name="Picture 2"/>
          <p:cNvPicPr>
            <a:picLocks noChangeAspect="1" noChangeArrowheads="1"/>
          </p:cNvPicPr>
          <p:nvPr/>
        </p:nvPicPr>
        <p:blipFill>
          <a:blip r:embed="rId2" cstate="print"/>
          <a:srcRect/>
          <a:stretch>
            <a:fillRect/>
          </a:stretch>
        </p:blipFill>
        <p:spPr bwMode="auto">
          <a:xfrm>
            <a:off x="1276697" y="3059013"/>
            <a:ext cx="5743575" cy="2962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滤波代码缓冲区结构</a:t>
            </a:r>
            <a:endParaRPr lang="zh-CN" altLang="en-US" dirty="0"/>
          </a:p>
        </p:txBody>
      </p:sp>
      <p:sp>
        <p:nvSpPr>
          <p:cNvPr id="3" name="内容占位符 2"/>
          <p:cNvSpPr>
            <a:spLocks noGrp="1"/>
          </p:cNvSpPr>
          <p:nvPr>
            <p:ph idx="1"/>
          </p:nvPr>
        </p:nvSpPr>
        <p:spPr>
          <a:xfrm>
            <a:off x="457200" y="1124744"/>
            <a:ext cx="8229600" cy="4968552"/>
          </a:xfrm>
        </p:spPr>
        <p:txBody>
          <a:bodyPr>
            <a:normAutofit/>
          </a:bodyPr>
          <a:lstStyle/>
          <a:p>
            <a:r>
              <a:rPr lang="en-US" altLang="zh-CN" sz="2000" dirty="0" smtClean="0"/>
              <a:t>FIR</a:t>
            </a:r>
            <a:r>
              <a:rPr lang="zh-CN" altLang="en-US" sz="2000" dirty="0" smtClean="0"/>
              <a:t>输入数据缓冲区</a:t>
            </a:r>
            <a:endParaRPr lang="en-US" altLang="zh-CN" sz="2000" dirty="0" smtClean="0"/>
          </a:p>
          <a:p>
            <a:r>
              <a:rPr lang="en-US" altLang="zh-CN" sz="2000" dirty="0" smtClean="0"/>
              <a:t>FIR</a:t>
            </a:r>
            <a:r>
              <a:rPr lang="zh-CN" altLang="en-US" sz="2000" dirty="0" smtClean="0"/>
              <a:t>移位寄存缓冲区，</a:t>
            </a:r>
            <a:r>
              <a:rPr lang="en-US" altLang="zh-CN" sz="2000" dirty="0" smtClean="0"/>
              <a:t>FIR</a:t>
            </a:r>
            <a:r>
              <a:rPr lang="zh-CN" altLang="en-US" sz="2000" dirty="0" smtClean="0"/>
              <a:t>系数缓冲区</a:t>
            </a:r>
            <a:endParaRPr lang="en-US" altLang="zh-CN" sz="2000" dirty="0" smtClean="0"/>
          </a:p>
          <a:p>
            <a:pPr lvl="1"/>
            <a:r>
              <a:rPr lang="en-US" altLang="zh-CN" sz="1800" dirty="0" smtClean="0"/>
              <a:t>FIR</a:t>
            </a:r>
            <a:r>
              <a:rPr lang="zh-CN" altLang="en-US" sz="1800" dirty="0" smtClean="0"/>
              <a:t>的循序移位模型通过移动头数据和尾数据的指针实现循环移位的效果</a:t>
            </a:r>
            <a:endParaRPr lang="en-US" altLang="zh-CN" sz="1800" dirty="0" smtClean="0"/>
          </a:p>
          <a:p>
            <a:pPr lvl="1"/>
            <a:r>
              <a:rPr lang="zh-CN" altLang="en-US" sz="1800" dirty="0" smtClean="0"/>
              <a:t>即：移动的是指针而不是真实数据</a:t>
            </a:r>
            <a:endParaRPr lang="en-US" altLang="zh-CN" sz="1800" dirty="0" smtClean="0"/>
          </a:p>
          <a:p>
            <a:pPr lvl="1"/>
            <a:r>
              <a:rPr lang="zh-CN" altLang="en-US" sz="1800" dirty="0" smtClean="0"/>
              <a:t>滤波器的数据缓冲在输入数据缓冲上逐点向后滑动，直到所有输入数据均经过滤波。</a:t>
            </a:r>
            <a:endParaRPr lang="en-US" altLang="zh-CN" sz="1800" dirty="0" smtClean="0"/>
          </a:p>
          <a:p>
            <a:pPr lvl="1"/>
            <a:r>
              <a:rPr lang="zh-CN" altLang="en-US" sz="1800" dirty="0" smtClean="0"/>
              <a:t>滤波程序是一个</a:t>
            </a:r>
            <a:r>
              <a:rPr lang="en-US" altLang="zh-CN" sz="1800" dirty="0" smtClean="0"/>
              <a:t>2</a:t>
            </a:r>
            <a:r>
              <a:rPr lang="zh-CN" altLang="en-US" sz="1800" dirty="0" smtClean="0"/>
              <a:t>层循环结构，外层循环为滤波样点，内层为滤波乘加</a:t>
            </a:r>
            <a:endParaRPr lang="en-US" altLang="zh-CN" sz="1800" dirty="0" smtClean="0"/>
          </a:p>
          <a:p>
            <a:r>
              <a:rPr lang="en-US" altLang="zh-CN" sz="2000" dirty="0" smtClean="0"/>
              <a:t>FIR</a:t>
            </a:r>
            <a:r>
              <a:rPr lang="zh-CN" altLang="en-US" sz="2000" dirty="0" smtClean="0"/>
              <a:t>输出数据缓冲区</a:t>
            </a:r>
            <a:endParaRPr lang="en-US" altLang="zh-CN" sz="2000" dirty="0" smtClean="0"/>
          </a:p>
          <a:p>
            <a:r>
              <a:rPr lang="zh-CN" altLang="en-US" sz="2000" dirty="0" smtClean="0"/>
              <a:t>本实验的</a:t>
            </a:r>
            <a:r>
              <a:rPr lang="en-US" altLang="zh-CN" sz="2000" dirty="0" smtClean="0"/>
              <a:t>FIR</a:t>
            </a:r>
            <a:r>
              <a:rPr lang="zh-CN" altLang="en-US" sz="2000" dirty="0" smtClean="0"/>
              <a:t>滤波代码支持同址的输入与输出</a:t>
            </a:r>
            <a:endParaRPr lang="zh-CN" altLang="en-US" sz="20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21</a:t>
            </a:fld>
            <a:endParaRPr lang="zh-CN" altLang="en-US"/>
          </a:p>
        </p:txBody>
      </p:sp>
      <p:graphicFrame>
        <p:nvGraphicFramePr>
          <p:cNvPr id="47106" name="内容占位符 7"/>
          <p:cNvGraphicFramePr>
            <a:graphicFrameLocks noChangeAspect="1"/>
          </p:cNvGraphicFramePr>
          <p:nvPr/>
        </p:nvGraphicFramePr>
        <p:xfrm>
          <a:off x="1979712" y="4293096"/>
          <a:ext cx="5400600" cy="1731801"/>
        </p:xfrm>
        <a:graphic>
          <a:graphicData uri="http://schemas.openxmlformats.org/presentationml/2006/ole">
            <p:oleObj spid="_x0000_s47106" name="SmartDraw" r:id="rId3" imgW="4763880" imgH="1526760" progId="SmartDraw.2">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如何使用</a:t>
            </a:r>
            <a:r>
              <a:rPr lang="en-US" altLang="zh-CN" dirty="0" err="1" smtClean="0"/>
              <a:t>matlab</a:t>
            </a:r>
            <a:r>
              <a:rPr lang="zh-CN" altLang="en-US" dirty="0" smtClean="0"/>
              <a:t>生成</a:t>
            </a:r>
            <a:r>
              <a:rPr lang="en-US" altLang="zh-CN" dirty="0" smtClean="0"/>
              <a:t>FIR</a:t>
            </a:r>
            <a:r>
              <a:rPr lang="zh-CN" altLang="en-US" dirty="0" smtClean="0"/>
              <a:t>滤波系数</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22</a:t>
            </a:fld>
            <a:endParaRPr lang="zh-CN" altLang="en-US"/>
          </a:p>
        </p:txBody>
      </p:sp>
      <p:sp>
        <p:nvSpPr>
          <p:cNvPr id="5" name="TextBox 4"/>
          <p:cNvSpPr txBox="1"/>
          <p:nvPr/>
        </p:nvSpPr>
        <p:spPr>
          <a:xfrm>
            <a:off x="179512" y="1412777"/>
            <a:ext cx="5256584"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dirty="0" smtClean="0">
                <a:latin typeface="Courier New" pitchFamily="49" charset="0"/>
                <a:cs typeface="Courier New" pitchFamily="49" charset="0"/>
              </a:rPr>
              <a:t>clear	</a:t>
            </a:r>
          </a:p>
          <a:p>
            <a:r>
              <a:rPr lang="en-US" altLang="zh-CN" dirty="0" err="1" smtClean="0">
                <a:latin typeface="Courier New" pitchFamily="49" charset="0"/>
                <a:cs typeface="Courier New" pitchFamily="49" charset="0"/>
              </a:rPr>
              <a:t>clc</a:t>
            </a:r>
            <a:endParaRPr lang="en-US" altLang="zh-CN" dirty="0" smtClean="0">
              <a:latin typeface="Courier New" pitchFamily="49" charset="0"/>
              <a:cs typeface="Courier New" pitchFamily="49" charset="0"/>
            </a:endParaRPr>
          </a:p>
          <a:p>
            <a:r>
              <a:rPr lang="en-US" altLang="zh-CN" dirty="0" smtClean="0">
                <a:latin typeface="Courier New" pitchFamily="49" charset="0"/>
                <a:cs typeface="Courier New" pitchFamily="49" charset="0"/>
              </a:rPr>
              <a:t>f = [0 0.2 0.2 1]; m = [1 1 0 0];</a:t>
            </a:r>
          </a:p>
          <a:p>
            <a:r>
              <a:rPr lang="en-US" altLang="zh-CN" dirty="0" smtClean="0">
                <a:latin typeface="Courier New" pitchFamily="49" charset="0"/>
                <a:cs typeface="Courier New" pitchFamily="49" charset="0"/>
              </a:rPr>
              <a:t>b = fir2(15,f,m);</a:t>
            </a:r>
          </a:p>
          <a:p>
            <a:r>
              <a:rPr lang="en-US" altLang="zh-CN" dirty="0" err="1" smtClean="0">
                <a:latin typeface="Courier New" pitchFamily="49" charset="0"/>
                <a:cs typeface="Courier New" pitchFamily="49" charset="0"/>
              </a:rPr>
              <a:t>freqz</a:t>
            </a:r>
            <a:r>
              <a:rPr lang="en-US" altLang="zh-CN" dirty="0" smtClean="0">
                <a:latin typeface="Courier New" pitchFamily="49" charset="0"/>
                <a:cs typeface="Courier New" pitchFamily="49" charset="0"/>
              </a:rPr>
              <a:t>(b);</a:t>
            </a:r>
          </a:p>
          <a:p>
            <a:r>
              <a:rPr lang="en-US" altLang="zh-CN" dirty="0" smtClean="0">
                <a:latin typeface="Courier New" pitchFamily="49" charset="0"/>
                <a:cs typeface="Courier New" pitchFamily="49" charset="0"/>
              </a:rPr>
              <a:t>b.’</a:t>
            </a:r>
            <a:endParaRPr lang="zh-CN" altLang="en-US" dirty="0">
              <a:latin typeface="Courier New" pitchFamily="49" charset="0"/>
              <a:cs typeface="Courier New" pitchFamily="49" charset="0"/>
            </a:endParaRPr>
          </a:p>
        </p:txBody>
      </p:sp>
      <p:sp>
        <p:nvSpPr>
          <p:cNvPr id="7" name="TextBox 6"/>
          <p:cNvSpPr txBox="1"/>
          <p:nvPr/>
        </p:nvSpPr>
        <p:spPr>
          <a:xfrm>
            <a:off x="5508104" y="1412776"/>
            <a:ext cx="3384376"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dirty="0" smtClean="0">
                <a:latin typeface="Courier New" pitchFamily="49" charset="0"/>
                <a:cs typeface="Courier New" pitchFamily="49" charset="0"/>
              </a:rPr>
              <a:t>清内存</a:t>
            </a:r>
            <a:endParaRPr lang="en-US" altLang="zh-CN" dirty="0" smtClean="0">
              <a:latin typeface="Courier New" pitchFamily="49" charset="0"/>
              <a:cs typeface="Courier New" pitchFamily="49" charset="0"/>
            </a:endParaRPr>
          </a:p>
          <a:p>
            <a:r>
              <a:rPr lang="zh-CN" altLang="en-US" dirty="0" smtClean="0">
                <a:latin typeface="Courier New" pitchFamily="49" charset="0"/>
                <a:cs typeface="Courier New" pitchFamily="49" charset="0"/>
              </a:rPr>
              <a:t>清屏</a:t>
            </a:r>
            <a:endParaRPr lang="en-US" altLang="zh-CN" dirty="0" smtClean="0">
              <a:latin typeface="Courier New" pitchFamily="49" charset="0"/>
              <a:cs typeface="Courier New" pitchFamily="49" charset="0"/>
            </a:endParaRPr>
          </a:p>
          <a:p>
            <a:r>
              <a:rPr lang="zh-CN" altLang="en-US" dirty="0" smtClean="0">
                <a:latin typeface="Courier New" pitchFamily="49" charset="0"/>
                <a:cs typeface="Courier New" pitchFamily="49" charset="0"/>
              </a:rPr>
              <a:t>设定频响（低通）</a:t>
            </a:r>
            <a:endParaRPr lang="en-US" altLang="zh-CN" dirty="0" smtClean="0">
              <a:latin typeface="Courier New" pitchFamily="49" charset="0"/>
              <a:cs typeface="Courier New" pitchFamily="49" charset="0"/>
            </a:endParaRPr>
          </a:p>
          <a:p>
            <a:r>
              <a:rPr lang="zh-CN" altLang="en-US" dirty="0" smtClean="0">
                <a:latin typeface="Courier New" pitchFamily="49" charset="0"/>
                <a:cs typeface="Courier New" pitchFamily="49" charset="0"/>
              </a:rPr>
              <a:t>得到</a:t>
            </a:r>
            <a:r>
              <a:rPr lang="en-US" altLang="zh-CN" dirty="0" smtClean="0">
                <a:latin typeface="Courier New" pitchFamily="49" charset="0"/>
                <a:cs typeface="Courier New" pitchFamily="49" charset="0"/>
              </a:rPr>
              <a:t>15</a:t>
            </a:r>
            <a:r>
              <a:rPr lang="zh-CN" altLang="en-US" dirty="0" smtClean="0">
                <a:latin typeface="Courier New" pitchFamily="49" charset="0"/>
                <a:cs typeface="Courier New" pitchFamily="49" charset="0"/>
              </a:rPr>
              <a:t>阶滤波器抽头系数</a:t>
            </a:r>
            <a:r>
              <a:rPr lang="en-US" altLang="zh-CN" dirty="0" smtClean="0">
                <a:latin typeface="Courier New" pitchFamily="49" charset="0"/>
                <a:cs typeface="Courier New" pitchFamily="49" charset="0"/>
              </a:rPr>
              <a:t>b</a:t>
            </a:r>
          </a:p>
          <a:p>
            <a:r>
              <a:rPr lang="zh-CN" altLang="en-US" dirty="0" smtClean="0">
                <a:latin typeface="Courier New" pitchFamily="49" charset="0"/>
                <a:cs typeface="Courier New" pitchFamily="49" charset="0"/>
              </a:rPr>
              <a:t>绘制滤波器频响</a:t>
            </a:r>
            <a:endParaRPr lang="en-US" altLang="zh-CN" dirty="0" smtClean="0">
              <a:latin typeface="Courier New" pitchFamily="49" charset="0"/>
              <a:cs typeface="Courier New" pitchFamily="49" charset="0"/>
            </a:endParaRPr>
          </a:p>
          <a:p>
            <a:r>
              <a:rPr lang="zh-CN" altLang="en-US" dirty="0" smtClean="0">
                <a:latin typeface="Courier New" pitchFamily="49" charset="0"/>
                <a:cs typeface="Courier New" pitchFamily="49" charset="0"/>
              </a:rPr>
              <a:t>得到列向量，便于拷贝</a:t>
            </a:r>
            <a:endParaRPr lang="zh-CN" altLang="en-US" dirty="0">
              <a:latin typeface="Courier New" pitchFamily="49" charset="0"/>
              <a:cs typeface="Courier New" pitchFamily="49" charset="0"/>
            </a:endParaRPr>
          </a:p>
        </p:txBody>
      </p:sp>
      <p:sp>
        <p:nvSpPr>
          <p:cNvPr id="9" name="TextBox 8"/>
          <p:cNvSpPr txBox="1"/>
          <p:nvPr/>
        </p:nvSpPr>
        <p:spPr>
          <a:xfrm>
            <a:off x="179512" y="3789040"/>
            <a:ext cx="4104456" cy="923330"/>
          </a:xfrm>
          <a:prstGeom prst="rect">
            <a:avLst/>
          </a:prstGeom>
          <a:noFill/>
        </p:spPr>
        <p:txBody>
          <a:bodyPr wrap="square" rtlCol="0">
            <a:spAutoFit/>
          </a:bodyPr>
          <a:lstStyle/>
          <a:p>
            <a:r>
              <a:rPr lang="zh-CN" altLang="en-US" dirty="0" smtClean="0"/>
              <a:t>右图为一个</a:t>
            </a:r>
            <a:r>
              <a:rPr lang="en-US" altLang="zh-CN" dirty="0" smtClean="0"/>
              <a:t>16</a:t>
            </a:r>
            <a:r>
              <a:rPr lang="zh-CN" altLang="en-US" dirty="0" smtClean="0"/>
              <a:t>抽头的低通滤波器的幅频和相频响应。下图为该滤波器系数的时域波形</a:t>
            </a:r>
            <a:endParaRPr lang="zh-CN" altLang="en-US" dirty="0"/>
          </a:p>
        </p:txBody>
      </p:sp>
      <p:pic>
        <p:nvPicPr>
          <p:cNvPr id="48131" name="Picture 3"/>
          <p:cNvPicPr>
            <a:picLocks noChangeAspect="1" noChangeArrowheads="1"/>
          </p:cNvPicPr>
          <p:nvPr/>
        </p:nvPicPr>
        <p:blipFill>
          <a:blip r:embed="rId2" cstate="print"/>
          <a:srcRect/>
          <a:stretch>
            <a:fillRect/>
          </a:stretch>
        </p:blipFill>
        <p:spPr bwMode="auto">
          <a:xfrm>
            <a:off x="5296082" y="3710771"/>
            <a:ext cx="3596398" cy="2814573"/>
          </a:xfrm>
          <a:prstGeom prst="rect">
            <a:avLst/>
          </a:prstGeom>
          <a:noFill/>
          <a:ln w="9525">
            <a:noFill/>
            <a:miter lim="800000"/>
            <a:headEnd/>
            <a:tailEnd/>
          </a:ln>
        </p:spPr>
      </p:pic>
      <p:pic>
        <p:nvPicPr>
          <p:cNvPr id="48132" name="Picture 4"/>
          <p:cNvPicPr>
            <a:picLocks noChangeAspect="1" noChangeArrowheads="1"/>
          </p:cNvPicPr>
          <p:nvPr/>
        </p:nvPicPr>
        <p:blipFill>
          <a:blip r:embed="rId3" cstate="print"/>
          <a:srcRect/>
          <a:stretch>
            <a:fillRect/>
          </a:stretch>
        </p:blipFill>
        <p:spPr bwMode="auto">
          <a:xfrm>
            <a:off x="4427984" y="3706316"/>
            <a:ext cx="766714" cy="2819028"/>
          </a:xfrm>
          <a:prstGeom prst="rect">
            <a:avLst/>
          </a:prstGeom>
          <a:noFill/>
          <a:ln w="9525">
            <a:noFill/>
            <a:miter lim="800000"/>
            <a:headEnd/>
            <a:tailEnd/>
          </a:ln>
        </p:spPr>
      </p:pic>
      <p:pic>
        <p:nvPicPr>
          <p:cNvPr id="48133" name="Picture 5"/>
          <p:cNvPicPr>
            <a:picLocks noChangeAspect="1" noChangeArrowheads="1"/>
          </p:cNvPicPr>
          <p:nvPr/>
        </p:nvPicPr>
        <p:blipFill>
          <a:blip r:embed="rId4" cstate="print"/>
          <a:srcRect/>
          <a:stretch>
            <a:fillRect/>
          </a:stretch>
        </p:blipFill>
        <p:spPr bwMode="auto">
          <a:xfrm>
            <a:off x="251521" y="5159902"/>
            <a:ext cx="4032447" cy="13654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zh-CN" altLang="en-US" sz="6600" dirty="0" smtClean="0">
                <a:cs typeface="Times New Roman" pitchFamily="18" charset="0"/>
              </a:rPr>
              <a:t>上机操作</a:t>
            </a:r>
            <a:endParaRPr lang="en-US" altLang="zh-CN" sz="6600" dirty="0" smtClean="0">
              <a:cs typeface="Times New Roman" pitchFamily="18"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23</a:t>
            </a:fld>
            <a:endParaRPr lang="zh-CN" altLang="en-US">
              <a:latin typeface="Times New Roman" pitchFamily="18" charset="0"/>
              <a:ea typeface="微软雅黑" pitchFamily="34" charset="-122"/>
              <a:cs typeface="Times New Roman" pitchFamily="18" charset="0"/>
            </a:endParaRPr>
          </a:p>
        </p:txBody>
      </p:sp>
      <p:pic>
        <p:nvPicPr>
          <p:cNvPr id="5" name="Picture 1" descr="C:\Program Files (x86)\Microsoft Office\MEDIA\CAGCAT10\j0252349.wmf"/>
          <p:cNvPicPr>
            <a:picLocks noChangeAspect="1" noChangeArrowheads="1"/>
          </p:cNvPicPr>
          <p:nvPr/>
        </p:nvPicPr>
        <p:blipFill>
          <a:blip r:embed="rId2" cstate="print"/>
          <a:srcRect/>
          <a:stretch>
            <a:fillRect/>
          </a:stretch>
        </p:blipFill>
        <p:spPr bwMode="auto">
          <a:xfrm>
            <a:off x="1619672" y="2420888"/>
            <a:ext cx="1242375" cy="115212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切换当前项目到</a:t>
            </a:r>
            <a:r>
              <a:rPr lang="en-US" altLang="zh-CN" dirty="0" smtClean="0"/>
              <a:t>LAB2</a:t>
            </a:r>
            <a:endParaRPr lang="zh-CN" altLang="en-US" dirty="0"/>
          </a:p>
        </p:txBody>
      </p:sp>
      <p:sp>
        <p:nvSpPr>
          <p:cNvPr id="3" name="内容占位符 2"/>
          <p:cNvSpPr>
            <a:spLocks noGrp="1"/>
          </p:cNvSpPr>
          <p:nvPr>
            <p:ph idx="1"/>
          </p:nvPr>
        </p:nvSpPr>
        <p:spPr>
          <a:xfrm>
            <a:off x="457200" y="1124744"/>
            <a:ext cx="8229600" cy="3384376"/>
          </a:xfrm>
        </p:spPr>
        <p:txBody>
          <a:bodyPr>
            <a:noAutofit/>
          </a:bodyPr>
          <a:lstStyle/>
          <a:p>
            <a:r>
              <a:rPr lang="zh-CN" altLang="en-US" sz="2400" dirty="0" smtClean="0"/>
              <a:t>编译项目代码</a:t>
            </a:r>
            <a:endParaRPr lang="en-US" altLang="zh-CN" sz="2400" dirty="0" smtClean="0"/>
          </a:p>
          <a:p>
            <a:r>
              <a:rPr lang="en-US" altLang="zh-CN" sz="2400" dirty="0" smtClean="0"/>
              <a:t>System reset</a:t>
            </a:r>
          </a:p>
          <a:p>
            <a:r>
              <a:rPr lang="en-US" altLang="zh-CN" sz="2400" dirty="0" smtClean="0"/>
              <a:t>Reload Program</a:t>
            </a:r>
            <a:endParaRPr lang="en-US" altLang="zh-CN" sz="2400" dirty="0" smtClean="0"/>
          </a:p>
          <a:p>
            <a:r>
              <a:rPr lang="zh-CN" altLang="en-US" sz="2400" dirty="0" smtClean="0"/>
              <a:t>使用提供的音频文件作为激励信号送给</a:t>
            </a:r>
            <a:r>
              <a:rPr lang="en-US" altLang="zh-CN" sz="2400" dirty="0" smtClean="0"/>
              <a:t>DSP</a:t>
            </a:r>
            <a:r>
              <a:rPr lang="zh-CN" altLang="en-US" sz="2400" dirty="0" smtClean="0"/>
              <a:t>开发板</a:t>
            </a:r>
            <a:endParaRPr lang="en-US" altLang="zh-CN" sz="2400" dirty="0" smtClean="0"/>
          </a:p>
          <a:p>
            <a:r>
              <a:rPr lang="zh-CN" altLang="en-US" sz="2400" dirty="0" smtClean="0"/>
              <a:t>使用虚拟仪器观察滤波后输出的音频信号</a:t>
            </a:r>
            <a:endParaRPr lang="en-US" altLang="zh-CN" sz="2400" dirty="0" smtClean="0"/>
          </a:p>
          <a:p>
            <a:r>
              <a:rPr lang="zh-CN" altLang="en-US" sz="2400" dirty="0" smtClean="0"/>
              <a:t>对于音乐文件可以听一下获取主观感受（注意音量，保护听力）</a:t>
            </a:r>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24</a:t>
            </a:fld>
            <a:endParaRPr lang="zh-CN"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滤波器执行的观察方法</a:t>
            </a:r>
            <a:endParaRPr lang="zh-CN" altLang="en-US" dirty="0"/>
          </a:p>
        </p:txBody>
      </p:sp>
      <p:sp>
        <p:nvSpPr>
          <p:cNvPr id="3" name="内容占位符 2"/>
          <p:cNvSpPr>
            <a:spLocks noGrp="1"/>
          </p:cNvSpPr>
          <p:nvPr>
            <p:ph idx="1"/>
          </p:nvPr>
        </p:nvSpPr>
        <p:spPr>
          <a:xfrm>
            <a:off x="457200" y="1268760"/>
            <a:ext cx="4906888" cy="1872208"/>
          </a:xfrm>
        </p:spPr>
        <p:txBody>
          <a:bodyPr>
            <a:normAutofit fontScale="92500" lnSpcReduction="10000"/>
          </a:bodyPr>
          <a:lstStyle/>
          <a:p>
            <a:r>
              <a:rPr lang="zh-CN" altLang="en-US" dirty="0" smtClean="0"/>
              <a:t>使用虚拟仪器观察时域或者频域</a:t>
            </a:r>
            <a:endParaRPr lang="en-US" altLang="zh-CN" dirty="0" smtClean="0"/>
          </a:p>
          <a:p>
            <a:r>
              <a:rPr lang="zh-CN" altLang="en-US" dirty="0" smtClean="0"/>
              <a:t>或者使用</a:t>
            </a:r>
            <a:r>
              <a:rPr lang="en-US" altLang="zh-CN" dirty="0" err="1" smtClean="0"/>
              <a:t>CoolEdit</a:t>
            </a:r>
            <a:r>
              <a:rPr lang="zh-CN" altLang="en-US" dirty="0" smtClean="0"/>
              <a:t>录音软件观察输入信号瀑布图</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25</a:t>
            </a:fld>
            <a:endParaRPr lang="zh-CN" altLang="en-US"/>
          </a:p>
        </p:txBody>
      </p:sp>
      <p:pic>
        <p:nvPicPr>
          <p:cNvPr id="49155" name="Picture 3"/>
          <p:cNvPicPr>
            <a:picLocks noChangeAspect="1" noChangeArrowheads="1"/>
          </p:cNvPicPr>
          <p:nvPr/>
        </p:nvPicPr>
        <p:blipFill>
          <a:blip r:embed="rId2" cstate="print"/>
          <a:srcRect/>
          <a:stretch>
            <a:fillRect/>
          </a:stretch>
        </p:blipFill>
        <p:spPr bwMode="auto">
          <a:xfrm>
            <a:off x="2699792" y="3429000"/>
            <a:ext cx="1997387" cy="2736304"/>
          </a:xfrm>
          <a:prstGeom prst="rect">
            <a:avLst/>
          </a:prstGeom>
          <a:noFill/>
          <a:ln w="9525">
            <a:noFill/>
            <a:miter lim="800000"/>
            <a:headEnd/>
            <a:tailEnd/>
          </a:ln>
        </p:spPr>
      </p:pic>
      <p:pic>
        <p:nvPicPr>
          <p:cNvPr id="49156" name="Picture 4"/>
          <p:cNvPicPr>
            <a:picLocks noChangeAspect="1" noChangeArrowheads="1"/>
          </p:cNvPicPr>
          <p:nvPr/>
        </p:nvPicPr>
        <p:blipFill>
          <a:blip r:embed="rId3" cstate="print"/>
          <a:srcRect/>
          <a:stretch>
            <a:fillRect/>
          </a:stretch>
        </p:blipFill>
        <p:spPr bwMode="auto">
          <a:xfrm>
            <a:off x="323528" y="3429000"/>
            <a:ext cx="2160240" cy="2703877"/>
          </a:xfrm>
          <a:prstGeom prst="rect">
            <a:avLst/>
          </a:prstGeom>
          <a:noFill/>
          <a:ln w="9525">
            <a:noFill/>
            <a:miter lim="800000"/>
            <a:headEnd/>
            <a:tailEnd/>
          </a:ln>
        </p:spPr>
      </p:pic>
      <p:pic>
        <p:nvPicPr>
          <p:cNvPr id="49157" name="Picture 5"/>
          <p:cNvPicPr>
            <a:picLocks noChangeAspect="1" noChangeArrowheads="1"/>
          </p:cNvPicPr>
          <p:nvPr/>
        </p:nvPicPr>
        <p:blipFill>
          <a:blip r:embed="rId4" cstate="print"/>
          <a:srcRect/>
          <a:stretch>
            <a:fillRect/>
          </a:stretch>
        </p:blipFill>
        <p:spPr bwMode="auto">
          <a:xfrm>
            <a:off x="5436096" y="2009378"/>
            <a:ext cx="3386310" cy="41559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LAB2 </a:t>
            </a:r>
            <a:r>
              <a:rPr lang="zh-CN" altLang="en-US" dirty="0" smtClean="0"/>
              <a:t>作业 </a:t>
            </a:r>
            <a:r>
              <a:rPr lang="en-US" altLang="zh-CN" dirty="0" smtClean="0"/>
              <a:t>1</a:t>
            </a:r>
            <a:endParaRPr lang="zh-CN" altLang="en-US" dirty="0"/>
          </a:p>
        </p:txBody>
      </p:sp>
      <p:sp>
        <p:nvSpPr>
          <p:cNvPr id="3" name="内容占位符 2"/>
          <p:cNvSpPr>
            <a:spLocks noGrp="1"/>
          </p:cNvSpPr>
          <p:nvPr>
            <p:ph idx="1"/>
          </p:nvPr>
        </p:nvSpPr>
        <p:spPr>
          <a:xfrm>
            <a:off x="457200" y="1124744"/>
            <a:ext cx="8229600" cy="4968552"/>
          </a:xfrm>
        </p:spPr>
        <p:txBody>
          <a:bodyPr>
            <a:normAutofit/>
          </a:bodyPr>
          <a:lstStyle/>
          <a:p>
            <a:r>
              <a:rPr lang="zh-CN" altLang="en-US" sz="2400" dirty="0" smtClean="0"/>
              <a:t>观察一下</a:t>
            </a:r>
            <a:r>
              <a:rPr lang="en-US" altLang="zh-CN" sz="2400" dirty="0" smtClean="0"/>
              <a:t>C</a:t>
            </a:r>
            <a:r>
              <a:rPr lang="zh-CN" altLang="en-US" sz="2400" dirty="0" smtClean="0"/>
              <a:t>代码结构，猜测一下各部分代码的用途。</a:t>
            </a:r>
            <a:endParaRPr lang="en-US" altLang="zh-CN" sz="2400" dirty="0" smtClean="0"/>
          </a:p>
          <a:p>
            <a:r>
              <a:rPr lang="zh-CN" altLang="en-US" sz="2400" dirty="0" smtClean="0"/>
              <a:t>编译下载代码，使用虚拟仪器，分析滤波后的效果</a:t>
            </a:r>
            <a:endParaRPr lang="en-US" altLang="zh-CN" sz="2400" dirty="0" smtClean="0"/>
          </a:p>
          <a:p>
            <a:r>
              <a:rPr lang="zh-CN" altLang="en-US" sz="2400" dirty="0" smtClean="0"/>
              <a:t>观察滤波器部分的代码</a:t>
            </a:r>
            <a:r>
              <a:rPr lang="en-US" altLang="zh-CN" sz="2400" dirty="0" err="1" smtClean="0"/>
              <a:t>fir_proc.c</a:t>
            </a:r>
            <a:r>
              <a:rPr lang="en-US" altLang="zh-CN" sz="2400" dirty="0" smtClean="0"/>
              <a:t> </a:t>
            </a:r>
            <a:r>
              <a:rPr lang="zh-CN" altLang="en-US" sz="2400" dirty="0" smtClean="0"/>
              <a:t>，更换滤波器系数，如下图所示，把截止频率为</a:t>
            </a:r>
            <a:r>
              <a:rPr lang="en-US" altLang="zh-CN" sz="2400" dirty="0" smtClean="0"/>
              <a:t>0.1</a:t>
            </a:r>
            <a:r>
              <a:rPr lang="zh-CN" altLang="en-US" sz="2400" dirty="0" smtClean="0"/>
              <a:t>的滤波器系数更换为截止频率为</a:t>
            </a:r>
            <a:r>
              <a:rPr lang="en-US" altLang="zh-CN" sz="2400" dirty="0" smtClean="0"/>
              <a:t>0.2</a:t>
            </a:r>
            <a:r>
              <a:rPr lang="zh-CN" altLang="en-US" sz="2400" dirty="0" smtClean="0"/>
              <a:t>的系数。</a:t>
            </a:r>
            <a:endParaRPr lang="en-US" altLang="zh-CN" sz="2400" dirty="0" smtClean="0"/>
          </a:p>
          <a:p>
            <a:r>
              <a:rPr lang="zh-CN" altLang="en-US" sz="2400" dirty="0" smtClean="0"/>
              <a:t>使用虚拟仪器，分析滤波器更换之后的滤波效果。</a:t>
            </a:r>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26</a:t>
            </a:fld>
            <a:endParaRPr lang="zh-CN" altLang="en-US"/>
          </a:p>
        </p:txBody>
      </p:sp>
      <p:pic>
        <p:nvPicPr>
          <p:cNvPr id="50178" name="Picture 2"/>
          <p:cNvPicPr>
            <a:picLocks noChangeAspect="1" noChangeArrowheads="1"/>
          </p:cNvPicPr>
          <p:nvPr/>
        </p:nvPicPr>
        <p:blipFill>
          <a:blip r:embed="rId2" cstate="print"/>
          <a:srcRect/>
          <a:stretch>
            <a:fillRect/>
          </a:stretch>
        </p:blipFill>
        <p:spPr bwMode="auto">
          <a:xfrm>
            <a:off x="1454244" y="3818558"/>
            <a:ext cx="5998076" cy="16986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LAB2 </a:t>
            </a:r>
            <a:r>
              <a:rPr lang="zh-CN" altLang="en-US" dirty="0" smtClean="0"/>
              <a:t>作业 </a:t>
            </a:r>
            <a:r>
              <a:rPr lang="en-US" altLang="zh-CN" dirty="0" smtClean="0"/>
              <a:t>2</a:t>
            </a:r>
            <a:endParaRPr lang="zh-CN" altLang="en-US" dirty="0"/>
          </a:p>
        </p:txBody>
      </p:sp>
      <p:sp>
        <p:nvSpPr>
          <p:cNvPr id="3" name="内容占位符 2"/>
          <p:cNvSpPr>
            <a:spLocks noGrp="1"/>
          </p:cNvSpPr>
          <p:nvPr>
            <p:ph idx="1"/>
          </p:nvPr>
        </p:nvSpPr>
        <p:spPr>
          <a:xfrm>
            <a:off x="457200" y="1124744"/>
            <a:ext cx="8229600" cy="3024336"/>
          </a:xfrm>
        </p:spPr>
        <p:txBody>
          <a:bodyPr>
            <a:normAutofit/>
          </a:bodyPr>
          <a:lstStyle/>
          <a:p>
            <a:r>
              <a:rPr lang="zh-CN" altLang="en-US" sz="2000" dirty="0" smtClean="0"/>
              <a:t>配置编译器优化选项</a:t>
            </a:r>
            <a:endParaRPr lang="en-US" altLang="zh-CN" sz="2000" dirty="0" smtClean="0"/>
          </a:p>
          <a:p>
            <a:r>
              <a:rPr lang="zh-CN" altLang="en-US" sz="2000" dirty="0" smtClean="0"/>
              <a:t>观察项目左边的文件列表，你会发现</a:t>
            </a:r>
            <a:r>
              <a:rPr lang="en-US" altLang="zh-CN" sz="2000" dirty="0" err="1" smtClean="0"/>
              <a:t>fir_proc.c</a:t>
            </a:r>
            <a:r>
              <a:rPr lang="zh-CN" altLang="en-US" sz="2000" dirty="0" smtClean="0"/>
              <a:t>文件的图标上多了一个小扳手的图样。这说明该文件有独立配置的编译选项。</a:t>
            </a:r>
            <a:endParaRPr lang="en-US" altLang="zh-CN" sz="2000" dirty="0" smtClean="0"/>
          </a:p>
          <a:p>
            <a:r>
              <a:rPr lang="zh-CN" altLang="en-US" sz="2000" dirty="0" smtClean="0"/>
              <a:t>在该文件上点击右键 选择 </a:t>
            </a:r>
            <a:r>
              <a:rPr lang="en-US" altLang="zh-CN" sz="2000" dirty="0" smtClean="0"/>
              <a:t>Properties</a:t>
            </a:r>
            <a:r>
              <a:rPr lang="zh-CN" altLang="en-US" sz="2000" dirty="0" smtClean="0"/>
              <a:t>，打开对话框。</a:t>
            </a:r>
            <a:endParaRPr lang="en-US" altLang="zh-CN" sz="2000" dirty="0" smtClean="0"/>
          </a:p>
          <a:p>
            <a:r>
              <a:rPr lang="zh-CN" altLang="en-US" sz="2000" dirty="0" smtClean="0"/>
              <a:t>找到编译优化选项，参考代码的优化级别是</a:t>
            </a:r>
            <a:r>
              <a:rPr lang="en-US" altLang="zh-CN" sz="2000" dirty="0" smtClean="0"/>
              <a:t>Level2</a:t>
            </a:r>
          </a:p>
          <a:p>
            <a:r>
              <a:rPr lang="zh-CN" altLang="en-US" sz="2000" dirty="0" smtClean="0"/>
              <a:t>请把该优化级别设定为 </a:t>
            </a:r>
            <a:r>
              <a:rPr lang="en-US" altLang="zh-CN" sz="2000" dirty="0" smtClean="0"/>
              <a:t>off</a:t>
            </a:r>
          </a:p>
          <a:p>
            <a:r>
              <a:rPr lang="zh-CN" altLang="en-US" sz="2000" dirty="0" smtClean="0"/>
              <a:t>重新编译、下载代码、观察滤波实验现象</a:t>
            </a:r>
            <a:endParaRPr lang="en-US" altLang="zh-CN" sz="2000" dirty="0" smtClean="0"/>
          </a:p>
          <a:p>
            <a:r>
              <a:rPr lang="zh-CN" altLang="en-US" sz="2000" dirty="0" smtClean="0"/>
              <a:t>再把该优化级别设为</a:t>
            </a:r>
            <a:r>
              <a:rPr lang="en-US" altLang="zh-CN" sz="2000" dirty="0" smtClean="0"/>
              <a:t>0</a:t>
            </a:r>
            <a:r>
              <a:rPr lang="zh-CN" altLang="en-US" sz="2000" dirty="0" smtClean="0"/>
              <a:t>、</a:t>
            </a:r>
            <a:r>
              <a:rPr lang="en-US" altLang="zh-CN" sz="2000" dirty="0" smtClean="0"/>
              <a:t>1</a:t>
            </a:r>
            <a:r>
              <a:rPr lang="zh-CN" altLang="en-US" sz="2000" dirty="0" smtClean="0"/>
              <a:t>、</a:t>
            </a:r>
            <a:r>
              <a:rPr lang="en-US" altLang="zh-CN" sz="2000" dirty="0" smtClean="0"/>
              <a:t>3</a:t>
            </a:r>
            <a:r>
              <a:rPr lang="zh-CN" altLang="en-US" sz="2000" dirty="0" smtClean="0"/>
              <a:t>，编译、下载</a:t>
            </a:r>
            <a:endParaRPr lang="en-US" altLang="zh-CN" sz="2000" dirty="0" smtClean="0"/>
          </a:p>
          <a:p>
            <a:pPr lvl="1">
              <a:buNone/>
            </a:pPr>
            <a:endParaRPr lang="en-US" altLang="zh-CN" sz="18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27</a:t>
            </a:fld>
            <a:endParaRPr lang="zh-CN" altLang="en-US"/>
          </a:p>
        </p:txBody>
      </p:sp>
      <p:pic>
        <p:nvPicPr>
          <p:cNvPr id="93188" name="Picture 4"/>
          <p:cNvPicPr>
            <a:picLocks noChangeAspect="1" noChangeArrowheads="1"/>
          </p:cNvPicPr>
          <p:nvPr/>
        </p:nvPicPr>
        <p:blipFill>
          <a:blip r:embed="rId2" cstate="print"/>
          <a:srcRect/>
          <a:stretch>
            <a:fillRect/>
          </a:stretch>
        </p:blipFill>
        <p:spPr bwMode="auto">
          <a:xfrm>
            <a:off x="539552" y="4725144"/>
            <a:ext cx="1304925" cy="1247775"/>
          </a:xfrm>
          <a:prstGeom prst="rect">
            <a:avLst/>
          </a:prstGeom>
          <a:noFill/>
          <a:ln w="9525">
            <a:noFill/>
            <a:miter lim="800000"/>
            <a:headEnd/>
            <a:tailEnd/>
          </a:ln>
        </p:spPr>
      </p:pic>
      <p:pic>
        <p:nvPicPr>
          <p:cNvPr id="93191" name="Picture 7"/>
          <p:cNvPicPr>
            <a:picLocks noChangeAspect="1" noChangeArrowheads="1"/>
          </p:cNvPicPr>
          <p:nvPr/>
        </p:nvPicPr>
        <p:blipFill>
          <a:blip r:embed="rId3" cstate="print"/>
          <a:srcRect/>
          <a:stretch>
            <a:fillRect/>
          </a:stretch>
        </p:blipFill>
        <p:spPr bwMode="auto">
          <a:xfrm>
            <a:off x="2699792" y="4293096"/>
            <a:ext cx="6280409" cy="19442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cs typeface="Times New Roman" pitchFamily="18" charset="0"/>
              </a:rPr>
              <a:t>LAB3</a:t>
            </a:r>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zh-CN" altLang="en-US" sz="5400" dirty="0" smtClean="0">
                <a:cs typeface="Times New Roman" pitchFamily="18" charset="0"/>
              </a:rPr>
              <a:t>存储器</a:t>
            </a:r>
            <a:r>
              <a:rPr lang="zh-CN" altLang="en-US" sz="5400" smtClean="0">
                <a:cs typeface="Times New Roman" pitchFamily="18" charset="0"/>
              </a:rPr>
              <a:t>定位与访存测速</a:t>
            </a:r>
            <a:endParaRPr lang="en-US" altLang="zh-CN" sz="5400" dirty="0" smtClean="0">
              <a:cs typeface="Times New Roman" pitchFamily="18"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28</a:t>
            </a:fld>
            <a:endParaRPr lang="zh-CN" altLang="en-US">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zh-CN" altLang="en-US" sz="6600" dirty="0" smtClean="0">
                <a:cs typeface="Times New Roman" pitchFamily="18" charset="0"/>
              </a:rPr>
              <a:t>背景知识</a:t>
            </a:r>
            <a:endParaRPr lang="en-US" altLang="zh-CN" sz="6600" dirty="0" smtClean="0">
              <a:cs typeface="Times New Roman" pitchFamily="18"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29</a:t>
            </a:fld>
            <a:endParaRPr lang="zh-CN" altLang="en-US">
              <a:latin typeface="Times New Roman" pitchFamily="18" charset="0"/>
              <a:ea typeface="微软雅黑" pitchFamily="34" charset="-122"/>
              <a:cs typeface="Times New Roman" pitchFamily="18" charset="0"/>
            </a:endParaRPr>
          </a:p>
        </p:txBody>
      </p:sp>
      <p:pic>
        <p:nvPicPr>
          <p:cNvPr id="6" name="Picture 2" descr="C:\Program Files (x86)\Microsoft Office\MEDIA\CAGCAT10\j0299125.wmf"/>
          <p:cNvPicPr>
            <a:picLocks noChangeAspect="1" noChangeArrowheads="1"/>
          </p:cNvPicPr>
          <p:nvPr/>
        </p:nvPicPr>
        <p:blipFill>
          <a:blip r:embed="rId2" cstate="print"/>
          <a:srcRect/>
          <a:stretch>
            <a:fillRect/>
          </a:stretch>
        </p:blipFill>
        <p:spPr bwMode="auto">
          <a:xfrm>
            <a:off x="1187624" y="2348880"/>
            <a:ext cx="1100023" cy="1805026"/>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cs typeface="Times New Roman" pitchFamily="18" charset="0"/>
              </a:rPr>
              <a:t>LAB1</a:t>
            </a:r>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en-US" altLang="zh-CN" sz="5400" dirty="0" smtClean="0">
                <a:cs typeface="Times New Roman" pitchFamily="18" charset="0"/>
              </a:rPr>
              <a:t>Audio DMA playback</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3</a:t>
            </a:fld>
            <a:endParaRPr lang="zh-CN" altLang="en-US">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存储的分段</a:t>
            </a:r>
            <a:endParaRPr lang="zh-CN" altLang="en-US" dirty="0"/>
          </a:p>
        </p:txBody>
      </p:sp>
      <p:sp>
        <p:nvSpPr>
          <p:cNvPr id="3" name="内容占位符 2"/>
          <p:cNvSpPr>
            <a:spLocks noGrp="1"/>
          </p:cNvSpPr>
          <p:nvPr>
            <p:ph idx="1"/>
          </p:nvPr>
        </p:nvSpPr>
        <p:spPr>
          <a:xfrm>
            <a:off x="457200" y="1124744"/>
            <a:ext cx="8229600" cy="5400600"/>
          </a:xfrm>
        </p:spPr>
        <p:txBody>
          <a:bodyPr>
            <a:normAutofit lnSpcReduction="10000"/>
          </a:bodyPr>
          <a:lstStyle/>
          <a:p>
            <a:r>
              <a:rPr lang="zh-CN" altLang="en-US" sz="2400" dirty="0" smtClean="0"/>
              <a:t>从处理器（</a:t>
            </a:r>
            <a:r>
              <a:rPr lang="en-US" altLang="zh-CN" sz="2400" dirty="0" smtClean="0"/>
              <a:t>processor</a:t>
            </a:r>
            <a:r>
              <a:rPr lang="zh-CN" altLang="en-US" sz="2400" dirty="0" smtClean="0"/>
              <a:t>）的角度只有</a:t>
            </a:r>
            <a:r>
              <a:rPr lang="en-US" altLang="zh-CN" sz="2400" dirty="0" smtClean="0"/>
              <a:t>2</a:t>
            </a:r>
            <a:r>
              <a:rPr lang="zh-CN" altLang="en-US" sz="2400" dirty="0" smtClean="0"/>
              <a:t>种信息</a:t>
            </a:r>
            <a:endParaRPr lang="en-US" altLang="zh-CN" sz="2400" dirty="0" smtClean="0"/>
          </a:p>
          <a:p>
            <a:pPr lvl="1"/>
            <a:r>
              <a:rPr lang="zh-CN" altLang="en-US" sz="2000" dirty="0" smtClean="0"/>
              <a:t>代码信息，即要执行的指令（操作码）的集合</a:t>
            </a:r>
            <a:endParaRPr lang="en-US" altLang="zh-CN" sz="2000" dirty="0" smtClean="0"/>
          </a:p>
          <a:p>
            <a:pPr lvl="1"/>
            <a:r>
              <a:rPr lang="zh-CN" altLang="en-US" sz="2000" dirty="0" smtClean="0"/>
              <a:t>数据信息，即要被处理的数据（操作数）的集合</a:t>
            </a:r>
            <a:endParaRPr lang="en-US" altLang="zh-CN" sz="2000" dirty="0" smtClean="0"/>
          </a:p>
          <a:p>
            <a:r>
              <a:rPr lang="zh-CN" altLang="en-US" sz="2400" dirty="0" smtClean="0"/>
              <a:t>从编译器（</a:t>
            </a:r>
            <a:r>
              <a:rPr lang="en-US" altLang="zh-CN" sz="2400" dirty="0" smtClean="0"/>
              <a:t>compiler</a:t>
            </a:r>
            <a:r>
              <a:rPr lang="zh-CN" altLang="en-US" sz="2400" dirty="0" smtClean="0"/>
              <a:t>）的角度，则有多种信息</a:t>
            </a:r>
            <a:endParaRPr lang="en-US" altLang="zh-CN" sz="2400" dirty="0" smtClean="0"/>
          </a:p>
          <a:p>
            <a:pPr lvl="1"/>
            <a:r>
              <a:rPr lang="zh-CN" altLang="en-US" sz="1400" dirty="0" smtClean="0"/>
              <a:t>这些信息以段（</a:t>
            </a:r>
            <a:r>
              <a:rPr lang="en-US" altLang="zh-CN" sz="1400" dirty="0" smtClean="0"/>
              <a:t>section</a:t>
            </a:r>
            <a:r>
              <a:rPr lang="zh-CN" altLang="en-US" sz="1400" dirty="0" smtClean="0"/>
              <a:t>）为单位存放，详情需查阅编译器手册），例如</a:t>
            </a:r>
            <a:endParaRPr lang="en-US" altLang="zh-CN" sz="1400" dirty="0" smtClean="0"/>
          </a:p>
          <a:p>
            <a:pPr lvl="1"/>
            <a:r>
              <a:rPr lang="en-US" altLang="zh-CN" sz="1400" dirty="0" smtClean="0"/>
              <a:t>.</a:t>
            </a:r>
            <a:r>
              <a:rPr lang="en-US" altLang="zh-CN" sz="1400" dirty="0" err="1" smtClean="0"/>
              <a:t>cinit</a:t>
            </a:r>
            <a:r>
              <a:rPr lang="en-US" altLang="zh-CN" sz="1400" dirty="0" smtClean="0"/>
              <a:t>     </a:t>
            </a:r>
            <a:r>
              <a:rPr lang="zh-CN" altLang="en-US" sz="1400" dirty="0" smtClean="0"/>
              <a:t>存放程序中的变量初值和常量</a:t>
            </a:r>
          </a:p>
          <a:p>
            <a:pPr lvl="1"/>
            <a:r>
              <a:rPr lang="en-US" altLang="zh-CN" sz="1400" dirty="0" smtClean="0"/>
              <a:t>.const   </a:t>
            </a:r>
            <a:r>
              <a:rPr lang="zh-CN" altLang="en-US" sz="1400" dirty="0" smtClean="0"/>
              <a:t>存放程序中的字符常量、浮点常量和用</a:t>
            </a:r>
            <a:r>
              <a:rPr lang="en-US" altLang="zh-CN" sz="1400" dirty="0" smtClean="0"/>
              <a:t>const</a:t>
            </a:r>
            <a:r>
              <a:rPr lang="zh-CN" altLang="en-US" sz="1400" dirty="0" smtClean="0"/>
              <a:t>声明的常量</a:t>
            </a:r>
          </a:p>
          <a:p>
            <a:pPr lvl="1"/>
            <a:r>
              <a:rPr lang="en-US" altLang="zh-CN" sz="1400" dirty="0" smtClean="0"/>
              <a:t>.switch  </a:t>
            </a:r>
            <a:r>
              <a:rPr lang="zh-CN" altLang="en-US" sz="1400" dirty="0" smtClean="0"/>
              <a:t>存放程序中</a:t>
            </a:r>
            <a:r>
              <a:rPr lang="en-US" altLang="zh-CN" sz="1400" dirty="0" smtClean="0"/>
              <a:t>switch</a:t>
            </a:r>
            <a:r>
              <a:rPr lang="zh-CN" altLang="en-US" sz="1400" dirty="0" smtClean="0"/>
              <a:t>语句的跳转地址表</a:t>
            </a:r>
          </a:p>
          <a:p>
            <a:pPr lvl="1"/>
            <a:r>
              <a:rPr lang="en-US" altLang="zh-CN" sz="1400" dirty="0" smtClean="0"/>
              <a:t>.text     </a:t>
            </a:r>
            <a:r>
              <a:rPr lang="zh-CN" altLang="en-US" sz="1400" dirty="0" smtClean="0"/>
              <a:t>存放程序代码</a:t>
            </a:r>
          </a:p>
          <a:p>
            <a:pPr lvl="1"/>
            <a:r>
              <a:rPr lang="en-US" altLang="zh-CN" sz="1400" dirty="0" smtClean="0"/>
              <a:t>.</a:t>
            </a:r>
            <a:r>
              <a:rPr lang="en-US" altLang="zh-CN" sz="1400" dirty="0" err="1" smtClean="0"/>
              <a:t>bss</a:t>
            </a:r>
            <a:r>
              <a:rPr lang="en-US" altLang="zh-CN" sz="1400" dirty="0" smtClean="0"/>
              <a:t>      </a:t>
            </a:r>
            <a:r>
              <a:rPr lang="zh-CN" altLang="en-US" sz="1400" dirty="0" smtClean="0"/>
              <a:t>为程序中的全局和静态变量保留存储空间</a:t>
            </a:r>
          </a:p>
          <a:p>
            <a:pPr lvl="1"/>
            <a:r>
              <a:rPr lang="en-US" altLang="zh-CN" sz="1400" dirty="0" smtClean="0"/>
              <a:t>.far       </a:t>
            </a:r>
            <a:r>
              <a:rPr lang="zh-CN" altLang="en-US" sz="1400" dirty="0" smtClean="0"/>
              <a:t>为程序中用</a:t>
            </a:r>
            <a:r>
              <a:rPr lang="en-US" altLang="zh-CN" sz="1400" dirty="0" smtClean="0"/>
              <a:t>far</a:t>
            </a:r>
            <a:r>
              <a:rPr lang="zh-CN" altLang="en-US" sz="1400" dirty="0" smtClean="0"/>
              <a:t>声明的全局和静态变量保留空间</a:t>
            </a:r>
          </a:p>
          <a:p>
            <a:pPr lvl="1"/>
            <a:r>
              <a:rPr lang="en-US" altLang="zh-CN" sz="1400" dirty="0" smtClean="0"/>
              <a:t>.stack    </a:t>
            </a:r>
            <a:r>
              <a:rPr lang="zh-CN" altLang="en-US" sz="1400" dirty="0" smtClean="0"/>
              <a:t>为程序系统堆栈保留存储空间，用于保存返回地址、函数间的参数传递、存储局部变量和保存中间结果</a:t>
            </a:r>
          </a:p>
          <a:p>
            <a:pPr lvl="1"/>
            <a:r>
              <a:rPr lang="en-US" altLang="zh-CN" sz="1400" dirty="0" smtClean="0"/>
              <a:t>.</a:t>
            </a:r>
            <a:r>
              <a:rPr lang="en-US" altLang="zh-CN" sz="1400" dirty="0" err="1" smtClean="0"/>
              <a:t>sysmem</a:t>
            </a:r>
            <a:r>
              <a:rPr lang="en-US" altLang="zh-CN" sz="1400" dirty="0" smtClean="0"/>
              <a:t> </a:t>
            </a:r>
            <a:r>
              <a:rPr lang="zh-CN" altLang="en-US" sz="1400" dirty="0" smtClean="0"/>
              <a:t>用于程序中的</a:t>
            </a:r>
            <a:r>
              <a:rPr lang="en-US" altLang="zh-CN" sz="1400" dirty="0" err="1" smtClean="0"/>
              <a:t>malloc</a:t>
            </a:r>
            <a:r>
              <a:rPr lang="en-US" altLang="zh-CN" sz="1400" dirty="0" smtClean="0"/>
              <a:t> </a:t>
            </a:r>
            <a:r>
              <a:rPr lang="zh-CN" altLang="en-US" sz="1400" dirty="0" smtClean="0"/>
              <a:t>、</a:t>
            </a:r>
            <a:r>
              <a:rPr lang="en-US" altLang="zh-CN" sz="1400" dirty="0" err="1" smtClean="0"/>
              <a:t>calloc</a:t>
            </a:r>
            <a:r>
              <a:rPr lang="en-US" altLang="zh-CN" sz="1400" dirty="0" smtClean="0"/>
              <a:t> </a:t>
            </a:r>
            <a:r>
              <a:rPr lang="zh-CN" altLang="en-US" sz="1400" dirty="0" smtClean="0"/>
              <a:t>、和</a:t>
            </a:r>
            <a:r>
              <a:rPr lang="en-US" altLang="zh-CN" sz="1400" dirty="0" err="1" smtClean="0"/>
              <a:t>realoc</a:t>
            </a:r>
            <a:r>
              <a:rPr lang="en-US" altLang="zh-CN" sz="1400" dirty="0" smtClean="0"/>
              <a:t> </a:t>
            </a:r>
            <a:r>
              <a:rPr lang="zh-CN" altLang="en-US" sz="1400" dirty="0" smtClean="0"/>
              <a:t>函数动态分配存储空间</a:t>
            </a:r>
            <a:endParaRPr lang="en-US" altLang="zh-CN" sz="2000" dirty="0" smtClean="0"/>
          </a:p>
          <a:p>
            <a:r>
              <a:rPr lang="zh-CN" altLang="en-US" sz="2400" dirty="0" smtClean="0"/>
              <a:t>从链接器（</a:t>
            </a:r>
            <a:r>
              <a:rPr lang="en-US" altLang="zh-CN" sz="2400" dirty="0" smtClean="0"/>
              <a:t>linker</a:t>
            </a:r>
            <a:r>
              <a:rPr lang="zh-CN" altLang="en-US" sz="2400" dirty="0" smtClean="0"/>
              <a:t>）则以物理内存为单位，例如</a:t>
            </a:r>
            <a:endParaRPr lang="en-US" altLang="zh-CN" sz="2400" dirty="0" smtClean="0"/>
          </a:p>
          <a:p>
            <a:pPr lvl="1"/>
            <a:r>
              <a:rPr lang="en-US" altLang="zh-CN" sz="2000" dirty="0" smtClean="0"/>
              <a:t>DDR2</a:t>
            </a:r>
            <a:r>
              <a:rPr lang="zh-CN" altLang="en-US" sz="2000" dirty="0" smtClean="0"/>
              <a:t>，片内</a:t>
            </a:r>
            <a:r>
              <a:rPr lang="en-US" altLang="zh-CN" sz="2000" dirty="0" smtClean="0"/>
              <a:t>RAM</a:t>
            </a:r>
            <a:r>
              <a:rPr lang="zh-CN" altLang="en-US" sz="2000" dirty="0" smtClean="0"/>
              <a:t>，等等</a:t>
            </a:r>
            <a:endParaRPr lang="en-US" altLang="zh-CN" sz="2000" dirty="0" smtClean="0"/>
          </a:p>
          <a:p>
            <a:pPr lvl="1"/>
            <a:r>
              <a:rPr lang="zh-CN" altLang="en-US" sz="2000" dirty="0" smtClean="0"/>
              <a:t>每个区段需要定义好物理地址的范围</a:t>
            </a:r>
            <a:endParaRPr lang="en-US" altLang="zh-CN" sz="2000" dirty="0" smtClean="0"/>
          </a:p>
          <a:p>
            <a:pPr lvl="1"/>
            <a:r>
              <a:rPr lang="zh-CN" altLang="en-US" sz="2000" dirty="0" smtClean="0"/>
              <a:t>需要和处理器的结构，以及电路板上的存储器区保持一致</a:t>
            </a:r>
            <a:endParaRPr lang="en-US" altLang="zh-CN" sz="20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30</a:t>
            </a:fld>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CMD</a:t>
            </a:r>
            <a:r>
              <a:rPr lang="zh-CN" altLang="en-US" dirty="0" smtClean="0"/>
              <a:t>文件</a:t>
            </a:r>
            <a:endParaRPr lang="zh-CN" altLang="en-US" dirty="0"/>
          </a:p>
        </p:txBody>
      </p:sp>
      <p:sp>
        <p:nvSpPr>
          <p:cNvPr id="3" name="内容占位符 2"/>
          <p:cNvSpPr>
            <a:spLocks noGrp="1"/>
          </p:cNvSpPr>
          <p:nvPr>
            <p:ph idx="1"/>
          </p:nvPr>
        </p:nvSpPr>
        <p:spPr>
          <a:xfrm>
            <a:off x="457200" y="1196752"/>
            <a:ext cx="8229600" cy="1008112"/>
          </a:xfrm>
        </p:spPr>
        <p:txBody>
          <a:bodyPr>
            <a:normAutofit fontScale="85000" lnSpcReduction="20000"/>
          </a:bodyPr>
          <a:lstStyle/>
          <a:p>
            <a:r>
              <a:rPr lang="en-US" altLang="zh-CN" sz="2400" dirty="0" smtClean="0"/>
              <a:t>TI DSP</a:t>
            </a:r>
            <a:r>
              <a:rPr lang="zh-CN" altLang="en-US" sz="2400" dirty="0" smtClean="0"/>
              <a:t>软件开发过程中，存储器使用的描述文件</a:t>
            </a:r>
            <a:endParaRPr lang="en-US" altLang="zh-CN" sz="2400" dirty="0" smtClean="0"/>
          </a:p>
          <a:p>
            <a:r>
              <a:rPr lang="en-US" altLang="zh-CN" sz="2400" dirty="0" smtClean="0"/>
              <a:t>MEMORY</a:t>
            </a:r>
            <a:r>
              <a:rPr lang="zh-CN" altLang="en-US" sz="2400" dirty="0" smtClean="0"/>
              <a:t>部分描述了存储区的物理区段</a:t>
            </a:r>
            <a:endParaRPr lang="en-US" altLang="zh-CN" sz="2400" dirty="0" smtClean="0"/>
          </a:p>
          <a:p>
            <a:r>
              <a:rPr lang="en-US" altLang="zh-CN" sz="2400" dirty="0" smtClean="0"/>
              <a:t>SECTION</a:t>
            </a:r>
            <a:r>
              <a:rPr lang="zh-CN" altLang="en-US" sz="2400" dirty="0" smtClean="0"/>
              <a:t>部分描述了编译器生成的区段放在哪个物理区段中</a:t>
            </a:r>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31</a:t>
            </a:fld>
            <a:endParaRPr lang="zh-CN" altLang="en-US"/>
          </a:p>
        </p:txBody>
      </p:sp>
      <p:pic>
        <p:nvPicPr>
          <p:cNvPr id="94210" name="Picture 2"/>
          <p:cNvPicPr>
            <a:picLocks noChangeAspect="1" noChangeArrowheads="1"/>
          </p:cNvPicPr>
          <p:nvPr/>
        </p:nvPicPr>
        <p:blipFill>
          <a:blip r:embed="rId2" cstate="print"/>
          <a:srcRect/>
          <a:stretch>
            <a:fillRect/>
          </a:stretch>
        </p:blipFill>
        <p:spPr bwMode="auto">
          <a:xfrm>
            <a:off x="539552" y="2924944"/>
            <a:ext cx="4229100" cy="3429000"/>
          </a:xfrm>
          <a:prstGeom prst="rect">
            <a:avLst/>
          </a:prstGeom>
          <a:noFill/>
          <a:ln w="9525">
            <a:noFill/>
            <a:miter lim="800000"/>
            <a:headEnd/>
            <a:tailEnd/>
          </a:ln>
        </p:spPr>
      </p:pic>
      <p:pic>
        <p:nvPicPr>
          <p:cNvPr id="94211" name="Picture 3"/>
          <p:cNvPicPr>
            <a:picLocks noChangeAspect="1" noChangeArrowheads="1"/>
          </p:cNvPicPr>
          <p:nvPr/>
        </p:nvPicPr>
        <p:blipFill>
          <a:blip r:embed="rId3" cstate="print"/>
          <a:srcRect/>
          <a:stretch>
            <a:fillRect/>
          </a:stretch>
        </p:blipFill>
        <p:spPr bwMode="auto">
          <a:xfrm>
            <a:off x="5076056" y="2060848"/>
            <a:ext cx="2787224" cy="4595788"/>
          </a:xfrm>
          <a:prstGeom prst="rect">
            <a:avLst/>
          </a:prstGeom>
          <a:noFill/>
          <a:ln w="9525">
            <a:noFill/>
            <a:miter lim="800000"/>
            <a:headEnd/>
            <a:tailEnd/>
          </a:ln>
        </p:spPr>
      </p:pic>
      <p:sp>
        <p:nvSpPr>
          <p:cNvPr id="7" name="TextBox 6"/>
          <p:cNvSpPr txBox="1"/>
          <p:nvPr/>
        </p:nvSpPr>
        <p:spPr>
          <a:xfrm>
            <a:off x="827584" y="2132856"/>
            <a:ext cx="3456384" cy="646331"/>
          </a:xfrm>
          <a:prstGeom prst="rect">
            <a:avLst/>
          </a:prstGeom>
          <a:noFill/>
        </p:spPr>
        <p:txBody>
          <a:bodyPr wrap="square" rtlCol="0">
            <a:spAutoFit/>
          </a:bodyPr>
          <a:lstStyle/>
          <a:p>
            <a:r>
              <a:rPr lang="zh-CN" altLang="en-US" dirty="0" smtClean="0"/>
              <a:t>注：此处为方便排版把</a:t>
            </a:r>
            <a:r>
              <a:rPr lang="en-US" altLang="zh-CN" dirty="0" smtClean="0"/>
              <a:t>MEMORY</a:t>
            </a:r>
            <a:r>
              <a:rPr lang="zh-CN" altLang="en-US" dirty="0" smtClean="0"/>
              <a:t>和</a:t>
            </a:r>
            <a:r>
              <a:rPr lang="en-US" altLang="zh-CN" dirty="0" smtClean="0"/>
              <a:t>SECTION</a:t>
            </a:r>
            <a:r>
              <a:rPr lang="zh-CN" altLang="en-US" dirty="0" smtClean="0"/>
              <a:t>两部分双栏排列</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MAP  </a:t>
            </a:r>
            <a:r>
              <a:rPr lang="zh-CN" altLang="en-US" dirty="0" smtClean="0"/>
              <a:t>文件</a:t>
            </a:r>
            <a:endParaRPr lang="zh-CN" altLang="en-US" dirty="0"/>
          </a:p>
        </p:txBody>
      </p:sp>
      <p:sp>
        <p:nvSpPr>
          <p:cNvPr id="3" name="内容占位符 2"/>
          <p:cNvSpPr>
            <a:spLocks noGrp="1"/>
          </p:cNvSpPr>
          <p:nvPr>
            <p:ph idx="1"/>
          </p:nvPr>
        </p:nvSpPr>
        <p:spPr>
          <a:xfrm>
            <a:off x="251520" y="1268760"/>
            <a:ext cx="3528392" cy="5256584"/>
          </a:xfrm>
        </p:spPr>
        <p:txBody>
          <a:bodyPr>
            <a:normAutofit/>
          </a:bodyPr>
          <a:lstStyle/>
          <a:p>
            <a:r>
              <a:rPr lang="en-US" altLang="zh-CN" sz="2000" dirty="0" smtClean="0"/>
              <a:t>CCS</a:t>
            </a:r>
            <a:r>
              <a:rPr lang="zh-CN" altLang="en-US" sz="2000" dirty="0" smtClean="0"/>
              <a:t>编译之后的输出文件</a:t>
            </a:r>
            <a:endParaRPr lang="en-US" altLang="zh-CN" sz="2000" dirty="0" smtClean="0"/>
          </a:p>
          <a:p>
            <a:r>
              <a:rPr lang="zh-CN" altLang="en-US" sz="2000" dirty="0" smtClean="0"/>
              <a:t>包含以下几方面内容</a:t>
            </a:r>
            <a:endParaRPr lang="en-US" altLang="zh-CN" sz="2000" dirty="0" smtClean="0"/>
          </a:p>
          <a:p>
            <a:pPr lvl="1"/>
            <a:r>
              <a:rPr lang="zh-CN" altLang="en-US" sz="1800" dirty="0" smtClean="0"/>
              <a:t>每个物理内存的使用情况</a:t>
            </a:r>
            <a:endParaRPr lang="en-US" altLang="zh-CN" sz="1800" dirty="0" smtClean="0"/>
          </a:p>
          <a:p>
            <a:pPr lvl="1"/>
            <a:r>
              <a:rPr lang="zh-CN" altLang="en-US" sz="1800" dirty="0" smtClean="0"/>
              <a:t>每个</a:t>
            </a:r>
            <a:r>
              <a:rPr lang="en-US" altLang="zh-CN" sz="1800" dirty="0" smtClean="0"/>
              <a:t>section</a:t>
            </a:r>
            <a:r>
              <a:rPr lang="zh-CN" altLang="en-US" sz="1800" dirty="0" smtClean="0"/>
              <a:t>的定位情况</a:t>
            </a:r>
            <a:endParaRPr lang="en-US" altLang="zh-CN" sz="1800" dirty="0" smtClean="0"/>
          </a:p>
          <a:p>
            <a:pPr lvl="2"/>
            <a:r>
              <a:rPr lang="zh-CN" altLang="en-US" sz="1400" dirty="0" smtClean="0"/>
              <a:t>起始地址和长度</a:t>
            </a:r>
            <a:endParaRPr lang="en-US" altLang="zh-CN" sz="1400" dirty="0" smtClean="0"/>
          </a:p>
          <a:p>
            <a:pPr lvl="2"/>
            <a:r>
              <a:rPr lang="zh-CN" altLang="en-US" sz="1400" dirty="0" smtClean="0"/>
              <a:t>里面的各个目标模块的占用情况</a:t>
            </a:r>
            <a:endParaRPr lang="en-US" altLang="zh-CN" sz="1400" dirty="0" smtClean="0"/>
          </a:p>
          <a:p>
            <a:pPr lvl="1"/>
            <a:r>
              <a:rPr lang="zh-CN" altLang="en-US" sz="1800" dirty="0" smtClean="0"/>
              <a:t>全局符号的物理地址</a:t>
            </a:r>
            <a:endParaRPr lang="en-US" altLang="zh-CN" sz="1800" dirty="0" smtClean="0"/>
          </a:p>
          <a:p>
            <a:pPr lvl="2"/>
            <a:r>
              <a:rPr lang="zh-CN" altLang="en-US" sz="1400" dirty="0" smtClean="0"/>
              <a:t>所谓全局符号是指</a:t>
            </a:r>
            <a:endParaRPr lang="en-US" altLang="zh-CN" sz="1400" dirty="0" smtClean="0"/>
          </a:p>
          <a:p>
            <a:pPr lvl="2"/>
            <a:r>
              <a:rPr lang="zh-CN" altLang="en-US" sz="1400" dirty="0" smtClean="0"/>
              <a:t>函数</a:t>
            </a:r>
            <a:endParaRPr lang="en-US" altLang="zh-CN" sz="1400" dirty="0" smtClean="0"/>
          </a:p>
          <a:p>
            <a:pPr lvl="2"/>
            <a:r>
              <a:rPr lang="zh-CN" altLang="en-US" sz="1400" dirty="0" smtClean="0"/>
              <a:t>全局变量</a:t>
            </a:r>
            <a:endParaRPr lang="en-US" altLang="zh-CN" sz="1400" dirty="0" smtClean="0"/>
          </a:p>
          <a:p>
            <a:pPr lvl="1"/>
            <a:r>
              <a:rPr lang="zh-CN" altLang="en-US" sz="1800" dirty="0" smtClean="0"/>
              <a:t>注意，有</a:t>
            </a:r>
            <a:r>
              <a:rPr lang="en-US" altLang="zh-CN" sz="1800" dirty="0" smtClean="0"/>
              <a:t>2</a:t>
            </a:r>
            <a:r>
              <a:rPr lang="zh-CN" altLang="en-US" sz="1800" dirty="0" smtClean="0"/>
              <a:t>个全局符号的地址表</a:t>
            </a:r>
            <a:endParaRPr lang="en-US" altLang="zh-CN" sz="1800" dirty="0" smtClean="0"/>
          </a:p>
          <a:p>
            <a:pPr lvl="2"/>
            <a:r>
              <a:rPr lang="zh-CN" altLang="en-US" sz="1400" dirty="0" smtClean="0"/>
              <a:t>一个是按照符号名称排序</a:t>
            </a:r>
            <a:endParaRPr lang="en-US" altLang="zh-CN" sz="1400" dirty="0" smtClean="0"/>
          </a:p>
          <a:p>
            <a:pPr lvl="2"/>
            <a:r>
              <a:rPr lang="zh-CN" altLang="en-US" sz="1400" dirty="0" smtClean="0"/>
              <a:t>一个是按照地址顺序排序</a:t>
            </a:r>
            <a:endParaRPr lang="en-US" altLang="zh-CN" sz="1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32</a:t>
            </a:fld>
            <a:endParaRPr lang="zh-CN" altLang="en-US"/>
          </a:p>
        </p:txBody>
      </p:sp>
      <p:pic>
        <p:nvPicPr>
          <p:cNvPr id="95234" name="Picture 2"/>
          <p:cNvPicPr>
            <a:picLocks noChangeAspect="1" noChangeArrowheads="1"/>
          </p:cNvPicPr>
          <p:nvPr/>
        </p:nvPicPr>
        <p:blipFill>
          <a:blip r:embed="rId2" cstate="print"/>
          <a:srcRect/>
          <a:stretch>
            <a:fillRect/>
          </a:stretch>
        </p:blipFill>
        <p:spPr bwMode="auto">
          <a:xfrm>
            <a:off x="3995936" y="1202803"/>
            <a:ext cx="4911818" cy="1362101"/>
          </a:xfrm>
          <a:prstGeom prst="rect">
            <a:avLst/>
          </a:prstGeom>
          <a:noFill/>
          <a:ln w="9525">
            <a:noFill/>
            <a:miter lim="800000"/>
            <a:headEnd/>
            <a:tailEnd/>
          </a:ln>
        </p:spPr>
      </p:pic>
      <p:pic>
        <p:nvPicPr>
          <p:cNvPr id="95235" name="Picture 3"/>
          <p:cNvPicPr>
            <a:picLocks noChangeAspect="1" noChangeArrowheads="1"/>
          </p:cNvPicPr>
          <p:nvPr/>
        </p:nvPicPr>
        <p:blipFill>
          <a:blip r:embed="rId3" cstate="print"/>
          <a:srcRect/>
          <a:stretch>
            <a:fillRect/>
          </a:stretch>
        </p:blipFill>
        <p:spPr bwMode="auto">
          <a:xfrm>
            <a:off x="3995936" y="2610490"/>
            <a:ext cx="4760662" cy="2618710"/>
          </a:xfrm>
          <a:prstGeom prst="rect">
            <a:avLst/>
          </a:prstGeom>
          <a:noFill/>
          <a:ln w="9525">
            <a:noFill/>
            <a:miter lim="800000"/>
            <a:headEnd/>
            <a:tailEnd/>
          </a:ln>
        </p:spPr>
      </p:pic>
      <p:pic>
        <p:nvPicPr>
          <p:cNvPr id="95237" name="Picture 5"/>
          <p:cNvPicPr>
            <a:picLocks noChangeAspect="1" noChangeArrowheads="1"/>
          </p:cNvPicPr>
          <p:nvPr/>
        </p:nvPicPr>
        <p:blipFill>
          <a:blip r:embed="rId4" cstate="print"/>
          <a:srcRect/>
          <a:stretch>
            <a:fillRect/>
          </a:stretch>
        </p:blipFill>
        <p:spPr bwMode="auto">
          <a:xfrm>
            <a:off x="4067944" y="5227671"/>
            <a:ext cx="2952328" cy="14416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存储器的性能差异</a:t>
            </a:r>
            <a:endParaRPr lang="zh-CN" altLang="en-US" dirty="0"/>
          </a:p>
        </p:txBody>
      </p:sp>
      <p:sp>
        <p:nvSpPr>
          <p:cNvPr id="3" name="内容占位符 2"/>
          <p:cNvSpPr>
            <a:spLocks noGrp="1"/>
          </p:cNvSpPr>
          <p:nvPr>
            <p:ph idx="1"/>
          </p:nvPr>
        </p:nvSpPr>
        <p:spPr>
          <a:xfrm>
            <a:off x="251520" y="1412776"/>
            <a:ext cx="4320480" cy="3744416"/>
          </a:xfrm>
        </p:spPr>
        <p:txBody>
          <a:bodyPr>
            <a:normAutofit/>
          </a:bodyPr>
          <a:lstStyle/>
          <a:p>
            <a:r>
              <a:rPr lang="zh-CN" altLang="en-US" sz="2000" dirty="0" smtClean="0"/>
              <a:t>同样的代码、数据放在不同的物理存储器中，性能差异很大。</a:t>
            </a:r>
            <a:endParaRPr lang="en-US" altLang="zh-CN" sz="2000" dirty="0" smtClean="0"/>
          </a:p>
          <a:p>
            <a:pPr lvl="1"/>
            <a:r>
              <a:rPr lang="zh-CN" altLang="en-US" sz="1600" dirty="0" smtClean="0"/>
              <a:t>原因</a:t>
            </a:r>
            <a:r>
              <a:rPr lang="en-US" altLang="zh-CN" sz="1600" dirty="0" smtClean="0"/>
              <a:t>1</a:t>
            </a:r>
            <a:r>
              <a:rPr lang="zh-CN" altLang="en-US" sz="1600" dirty="0" smtClean="0"/>
              <a:t>，离处理器内核越近的存储器访问速度越快。</a:t>
            </a:r>
            <a:endParaRPr lang="en-US" altLang="zh-CN" sz="1600" dirty="0" smtClean="0"/>
          </a:p>
          <a:p>
            <a:pPr lvl="1"/>
            <a:r>
              <a:rPr lang="zh-CN" altLang="en-US" sz="1600" dirty="0" smtClean="0"/>
              <a:t>原因</a:t>
            </a:r>
            <a:r>
              <a:rPr lang="en-US" altLang="zh-CN" sz="1600" dirty="0" smtClean="0"/>
              <a:t>2</a:t>
            </a:r>
            <a:r>
              <a:rPr lang="zh-CN" altLang="en-US" sz="1600" dirty="0" smtClean="0"/>
              <a:t>，不同的存储器的访存性能差异很大。例如</a:t>
            </a:r>
            <a:r>
              <a:rPr lang="en-US" altLang="zh-CN" sz="1600" dirty="0" smtClean="0"/>
              <a:t>DDR SDRAM</a:t>
            </a:r>
            <a:r>
              <a:rPr lang="zh-CN" altLang="en-US" sz="1600" dirty="0" smtClean="0"/>
              <a:t>，</a:t>
            </a:r>
            <a:r>
              <a:rPr lang="en-US" altLang="zh-CN" sz="1600" dirty="0" smtClean="0"/>
              <a:t>SDR SDRAM</a:t>
            </a:r>
            <a:r>
              <a:rPr lang="zh-CN" altLang="en-US" sz="1600" dirty="0" smtClean="0"/>
              <a:t>，</a:t>
            </a:r>
            <a:r>
              <a:rPr lang="en-US" altLang="zh-CN" sz="1600" dirty="0" smtClean="0"/>
              <a:t>SRAM</a:t>
            </a:r>
            <a:r>
              <a:rPr lang="zh-CN" altLang="en-US" sz="1600" dirty="0" smtClean="0"/>
              <a:t>等</a:t>
            </a:r>
            <a:endParaRPr lang="en-US" altLang="zh-CN" sz="1600" dirty="0" smtClean="0"/>
          </a:p>
          <a:p>
            <a:r>
              <a:rPr lang="zh-CN" altLang="en-US" sz="2000" dirty="0" smtClean="0"/>
              <a:t>如何测试访存性能</a:t>
            </a:r>
            <a:endParaRPr lang="en-US" altLang="zh-CN" sz="2000" dirty="0" smtClean="0"/>
          </a:p>
          <a:p>
            <a:pPr lvl="1"/>
            <a:r>
              <a:rPr lang="zh-CN" altLang="en-US" sz="1600" dirty="0" smtClean="0"/>
              <a:t>使用定时器</a:t>
            </a:r>
            <a:endParaRPr lang="en-US" altLang="zh-CN" sz="1600" dirty="0" smtClean="0"/>
          </a:p>
          <a:p>
            <a:pPr lvl="1"/>
            <a:r>
              <a:rPr lang="zh-CN" altLang="en-US" sz="1600" dirty="0" smtClean="0"/>
              <a:t>在访存代码之前记录定时器计数值</a:t>
            </a:r>
            <a:endParaRPr lang="en-US" altLang="zh-CN" sz="1600" dirty="0" smtClean="0"/>
          </a:p>
          <a:p>
            <a:pPr lvl="1"/>
            <a:r>
              <a:rPr lang="zh-CN" altLang="en-US" sz="1600" dirty="0" smtClean="0"/>
              <a:t>在访存代码之后记录定时器计数值</a:t>
            </a:r>
            <a:endParaRPr lang="en-US" altLang="zh-CN" sz="1600" dirty="0" smtClean="0"/>
          </a:p>
          <a:p>
            <a:pPr lvl="1"/>
            <a:r>
              <a:rPr lang="zh-CN" altLang="en-US" sz="1600" dirty="0" smtClean="0"/>
              <a:t>前后计数值相减，得到访存的周期数</a:t>
            </a:r>
            <a:endParaRPr lang="en-US" altLang="zh-CN" sz="16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33</a:t>
            </a:fld>
            <a:endParaRPr lang="zh-CN" altLang="en-US"/>
          </a:p>
        </p:txBody>
      </p:sp>
      <p:pic>
        <p:nvPicPr>
          <p:cNvPr id="96262" name="Picture 6"/>
          <p:cNvPicPr>
            <a:picLocks noChangeAspect="1" noChangeArrowheads="1"/>
          </p:cNvPicPr>
          <p:nvPr/>
        </p:nvPicPr>
        <p:blipFill>
          <a:blip r:embed="rId2" cstate="print"/>
          <a:srcRect/>
          <a:stretch>
            <a:fillRect/>
          </a:stretch>
        </p:blipFill>
        <p:spPr bwMode="auto">
          <a:xfrm>
            <a:off x="5148064" y="1196752"/>
            <a:ext cx="3675683" cy="47885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a:t>
            </a:r>
            <a:r>
              <a:rPr lang="zh-CN" altLang="en-US" dirty="0" smtClean="0"/>
              <a:t>代码运行环境的初始化</a:t>
            </a:r>
            <a:endParaRPr lang="zh-CN" altLang="en-US" dirty="0"/>
          </a:p>
        </p:txBody>
      </p:sp>
      <p:sp>
        <p:nvSpPr>
          <p:cNvPr id="3" name="内容占位符 2"/>
          <p:cNvSpPr>
            <a:spLocks noGrp="1"/>
          </p:cNvSpPr>
          <p:nvPr>
            <p:ph idx="1"/>
          </p:nvPr>
        </p:nvSpPr>
        <p:spPr>
          <a:xfrm>
            <a:off x="323528" y="1268760"/>
            <a:ext cx="8352928" cy="4896544"/>
          </a:xfrm>
        </p:spPr>
        <p:txBody>
          <a:bodyPr>
            <a:normAutofit lnSpcReduction="10000"/>
          </a:bodyPr>
          <a:lstStyle/>
          <a:p>
            <a:r>
              <a:rPr lang="en-US" altLang="zh-CN" sz="2400" dirty="0" smtClean="0"/>
              <a:t>main</a:t>
            </a:r>
            <a:r>
              <a:rPr lang="zh-CN" altLang="en-US" sz="2400" dirty="0" smtClean="0"/>
              <a:t>函数是用户的</a:t>
            </a:r>
            <a:r>
              <a:rPr lang="en-US" altLang="zh-CN" sz="2400" dirty="0" smtClean="0"/>
              <a:t>C</a:t>
            </a:r>
            <a:r>
              <a:rPr lang="zh-CN" altLang="en-US" sz="2400" dirty="0" smtClean="0"/>
              <a:t>代码的入口</a:t>
            </a:r>
            <a:endParaRPr lang="en-US" altLang="zh-CN" sz="2400" dirty="0" smtClean="0"/>
          </a:p>
          <a:p>
            <a:r>
              <a:rPr lang="zh-CN" altLang="en-US" sz="2400" dirty="0" smtClean="0"/>
              <a:t>在</a:t>
            </a:r>
            <a:r>
              <a:rPr lang="en-US" altLang="zh-CN" sz="2400" dirty="0" smtClean="0"/>
              <a:t>main</a:t>
            </a:r>
            <a:r>
              <a:rPr lang="zh-CN" altLang="en-US" sz="2400" dirty="0" smtClean="0"/>
              <a:t>函数之前，编译器会插入一部分代码，用来初始化</a:t>
            </a:r>
            <a:r>
              <a:rPr lang="en-US" altLang="zh-CN" sz="2400" dirty="0" smtClean="0"/>
              <a:t>C</a:t>
            </a:r>
            <a:r>
              <a:rPr lang="zh-CN" altLang="en-US" sz="2400" dirty="0" smtClean="0"/>
              <a:t>代码的运行环境</a:t>
            </a:r>
            <a:endParaRPr lang="en-US" altLang="zh-CN" sz="2400" dirty="0" smtClean="0"/>
          </a:p>
          <a:p>
            <a:r>
              <a:rPr lang="zh-CN" altLang="en-US" sz="2400" dirty="0" smtClean="0"/>
              <a:t>初始化工作包括</a:t>
            </a:r>
            <a:endParaRPr lang="en-US" altLang="zh-CN" sz="2400" dirty="0" smtClean="0"/>
          </a:p>
          <a:p>
            <a:pPr lvl="1"/>
            <a:r>
              <a:rPr lang="zh-CN" altLang="en-US" sz="2000" dirty="0" smtClean="0"/>
              <a:t>初始化各种全局变量的初始值</a:t>
            </a:r>
            <a:endParaRPr lang="en-US" altLang="zh-CN" sz="2000" dirty="0" smtClean="0"/>
          </a:p>
          <a:p>
            <a:pPr lvl="1"/>
            <a:r>
              <a:rPr lang="zh-CN" altLang="en-US" sz="2000" dirty="0" smtClean="0"/>
              <a:t>初始化函数调用的栈指针初始值</a:t>
            </a:r>
            <a:endParaRPr lang="en-US" altLang="zh-CN" sz="2000" dirty="0" smtClean="0"/>
          </a:p>
          <a:p>
            <a:pPr lvl="1"/>
            <a:r>
              <a:rPr lang="zh-CN" altLang="en-US" sz="2000" dirty="0" smtClean="0"/>
              <a:t>初始化</a:t>
            </a:r>
            <a:r>
              <a:rPr lang="en-US" altLang="zh-CN" sz="2000" dirty="0" err="1" smtClean="0"/>
              <a:t>malloc</a:t>
            </a:r>
            <a:r>
              <a:rPr lang="zh-CN" altLang="en-US" sz="2000" dirty="0" smtClean="0"/>
              <a:t>堆指针的初始值</a:t>
            </a:r>
            <a:endParaRPr lang="en-US" altLang="zh-CN" sz="2000" dirty="0" smtClean="0"/>
          </a:p>
          <a:p>
            <a:r>
              <a:rPr lang="zh-CN" altLang="en-US" sz="2400" dirty="0" smtClean="0"/>
              <a:t>使用外部存储器的注意事项</a:t>
            </a:r>
            <a:endParaRPr lang="en-US" altLang="zh-CN" sz="2400" dirty="0" smtClean="0"/>
          </a:p>
          <a:p>
            <a:pPr lvl="1"/>
            <a:r>
              <a:rPr lang="zh-CN" altLang="en-US" sz="2000" dirty="0" smtClean="0"/>
              <a:t>如果使用了外部存储器，则可能该存储器中会包含部分的</a:t>
            </a:r>
            <a:r>
              <a:rPr lang="en-US" altLang="zh-CN" sz="2000" dirty="0" smtClean="0"/>
              <a:t>C</a:t>
            </a:r>
            <a:r>
              <a:rPr lang="zh-CN" altLang="en-US" sz="2000" dirty="0" smtClean="0"/>
              <a:t>环境的初始化数据。</a:t>
            </a:r>
            <a:endParaRPr lang="en-US" altLang="zh-CN" sz="2000" dirty="0" smtClean="0"/>
          </a:p>
          <a:p>
            <a:pPr lvl="1"/>
            <a:r>
              <a:rPr lang="zh-CN" altLang="en-US" sz="2000" dirty="0" smtClean="0"/>
              <a:t>则需要保证在进入</a:t>
            </a:r>
            <a:r>
              <a:rPr lang="en-US" altLang="zh-CN" sz="2000" dirty="0" smtClean="0"/>
              <a:t>main</a:t>
            </a:r>
            <a:r>
              <a:rPr lang="zh-CN" altLang="en-US" sz="2000" dirty="0" smtClean="0"/>
              <a:t>函数之前，该存储器的控制器被正确的初始化</a:t>
            </a:r>
            <a:endParaRPr lang="en-US" altLang="zh-CN" sz="2000" dirty="0" smtClean="0"/>
          </a:p>
          <a:p>
            <a:pPr lvl="1"/>
            <a:r>
              <a:rPr lang="zh-CN" altLang="en-US" sz="2000" dirty="0" smtClean="0"/>
              <a:t>以上工作通常由</a:t>
            </a:r>
            <a:r>
              <a:rPr lang="en-US" altLang="zh-CN" sz="2000" dirty="0" err="1" smtClean="0"/>
              <a:t>bootloader</a:t>
            </a:r>
            <a:r>
              <a:rPr lang="zh-CN" altLang="en-US" sz="2000" dirty="0" smtClean="0"/>
              <a:t>完成（在系统从外部的固化芯片如</a:t>
            </a:r>
            <a:r>
              <a:rPr lang="en-US" altLang="zh-CN" sz="2000" dirty="0" smtClean="0"/>
              <a:t>flash</a:t>
            </a:r>
            <a:r>
              <a:rPr lang="zh-CN" altLang="en-US" sz="2000" dirty="0" smtClean="0"/>
              <a:t>启动的情况下），或是由</a:t>
            </a:r>
            <a:r>
              <a:rPr lang="en-US" altLang="zh-CN" sz="2000" dirty="0" smtClean="0"/>
              <a:t>GEL</a:t>
            </a:r>
            <a:r>
              <a:rPr lang="zh-CN" altLang="en-US" sz="2000" dirty="0" smtClean="0"/>
              <a:t>脚本完成（在调试模式的情况下）</a:t>
            </a:r>
            <a:endParaRPr lang="en-US" altLang="zh-CN" sz="20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34</a:t>
            </a:fld>
            <a:endParaRPr lang="zh-CN"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zh-CN" altLang="en-US" sz="6600" dirty="0" smtClean="0">
                <a:cs typeface="Times New Roman" pitchFamily="18" charset="0"/>
              </a:rPr>
              <a:t>上机操作</a:t>
            </a:r>
            <a:endParaRPr lang="en-US" altLang="zh-CN" sz="6600" dirty="0" smtClean="0">
              <a:cs typeface="Times New Roman" pitchFamily="18"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35</a:t>
            </a:fld>
            <a:endParaRPr lang="zh-CN" altLang="en-US">
              <a:latin typeface="Times New Roman" pitchFamily="18" charset="0"/>
              <a:ea typeface="微软雅黑" pitchFamily="34" charset="-122"/>
              <a:cs typeface="Times New Roman" pitchFamily="18" charset="0"/>
            </a:endParaRPr>
          </a:p>
        </p:txBody>
      </p:sp>
      <p:pic>
        <p:nvPicPr>
          <p:cNvPr id="5" name="Picture 1" descr="C:\Program Files (x86)\Microsoft Office\MEDIA\CAGCAT10\j0252349.wmf"/>
          <p:cNvPicPr>
            <a:picLocks noChangeAspect="1" noChangeArrowheads="1"/>
          </p:cNvPicPr>
          <p:nvPr/>
        </p:nvPicPr>
        <p:blipFill>
          <a:blip r:embed="rId2" cstate="print"/>
          <a:srcRect/>
          <a:stretch>
            <a:fillRect/>
          </a:stretch>
        </p:blipFill>
        <p:spPr bwMode="auto">
          <a:xfrm>
            <a:off x="1619672" y="2420888"/>
            <a:ext cx="1242375" cy="1152128"/>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4000" dirty="0" smtClean="0"/>
              <a:t>切换当前项目至</a:t>
            </a:r>
            <a:r>
              <a:rPr lang="en-US" altLang="zh-CN" sz="4000" dirty="0" smtClean="0"/>
              <a:t>LAB3</a:t>
            </a:r>
            <a:endParaRPr lang="zh-CN" altLang="en-US" sz="5400" dirty="0"/>
          </a:p>
        </p:txBody>
      </p:sp>
      <p:sp>
        <p:nvSpPr>
          <p:cNvPr id="3" name="内容占位符 2"/>
          <p:cNvSpPr>
            <a:spLocks noGrp="1"/>
          </p:cNvSpPr>
          <p:nvPr>
            <p:ph idx="1"/>
          </p:nvPr>
        </p:nvSpPr>
        <p:spPr>
          <a:xfrm>
            <a:off x="323528" y="1268760"/>
            <a:ext cx="8496944" cy="5040560"/>
          </a:xfrm>
        </p:spPr>
        <p:txBody>
          <a:bodyPr>
            <a:normAutofit/>
          </a:bodyPr>
          <a:lstStyle/>
          <a:p>
            <a:r>
              <a:rPr lang="zh-CN" altLang="en-US" sz="2400" dirty="0" smtClean="0"/>
              <a:t>打开该项目的</a:t>
            </a:r>
            <a:r>
              <a:rPr lang="en-US" altLang="zh-CN" sz="2400" dirty="0" smtClean="0"/>
              <a:t>*.cmd</a:t>
            </a:r>
            <a:r>
              <a:rPr lang="zh-CN" altLang="en-US" sz="2400" dirty="0" smtClean="0"/>
              <a:t>文件</a:t>
            </a:r>
            <a:endParaRPr lang="en-US" altLang="zh-CN" sz="2400" dirty="0" smtClean="0"/>
          </a:p>
          <a:p>
            <a:pPr lvl="1"/>
            <a:r>
              <a:rPr lang="zh-CN" altLang="en-US" sz="2000" dirty="0" smtClean="0"/>
              <a:t>找到 </a:t>
            </a:r>
            <a:r>
              <a:rPr lang="en-US" altLang="zh-CN" sz="2000" dirty="0" smtClean="0"/>
              <a:t>PROC_BUF</a:t>
            </a:r>
            <a:r>
              <a:rPr lang="zh-CN" altLang="en-US" sz="2000" dirty="0" smtClean="0"/>
              <a:t>和 </a:t>
            </a:r>
            <a:r>
              <a:rPr lang="en-US" altLang="zh-CN" sz="2000" dirty="0" smtClean="0"/>
              <a:t>.</a:t>
            </a:r>
            <a:r>
              <a:rPr lang="en-US" altLang="zh-CN" sz="2000" dirty="0" err="1" smtClean="0"/>
              <a:t>sysmem</a:t>
            </a:r>
            <a:r>
              <a:rPr lang="zh-CN" altLang="en-US" sz="2000" dirty="0" smtClean="0"/>
              <a:t>这两个</a:t>
            </a:r>
            <a:r>
              <a:rPr lang="en-US" altLang="zh-CN" sz="2000" dirty="0" smtClean="0"/>
              <a:t>SECTION</a:t>
            </a:r>
          </a:p>
          <a:p>
            <a:pPr lvl="1"/>
            <a:r>
              <a:rPr lang="zh-CN" altLang="en-US" sz="2000" dirty="0" smtClean="0"/>
              <a:t>观察并指出它们分别属于哪个物理存储器</a:t>
            </a:r>
            <a:endParaRPr lang="en-US" altLang="zh-CN" sz="2000" dirty="0" smtClean="0"/>
          </a:p>
          <a:p>
            <a:r>
              <a:rPr lang="zh-CN" altLang="en-US" sz="2400" dirty="0" smtClean="0"/>
              <a:t>打开项目的</a:t>
            </a:r>
            <a:r>
              <a:rPr lang="en-US" altLang="zh-CN" sz="2400" dirty="0" smtClean="0"/>
              <a:t>*.map</a:t>
            </a:r>
            <a:r>
              <a:rPr lang="zh-CN" altLang="en-US" sz="2400" dirty="0" smtClean="0"/>
              <a:t>文件</a:t>
            </a:r>
            <a:endParaRPr lang="en-US" altLang="zh-CN" sz="2400" dirty="0" smtClean="0"/>
          </a:p>
          <a:p>
            <a:pPr lvl="1"/>
            <a:r>
              <a:rPr lang="zh-CN" altLang="en-US" sz="2000" dirty="0" smtClean="0"/>
              <a:t>找到</a:t>
            </a:r>
            <a:r>
              <a:rPr lang="en-US" altLang="zh-CN" sz="2000" dirty="0" smtClean="0"/>
              <a:t>PROC_BUF</a:t>
            </a:r>
            <a:r>
              <a:rPr lang="zh-CN" altLang="en-US" sz="2000" dirty="0" smtClean="0"/>
              <a:t>和</a:t>
            </a:r>
            <a:r>
              <a:rPr lang="en-US" altLang="zh-CN" sz="2000" dirty="0" smtClean="0"/>
              <a:t>.</a:t>
            </a:r>
            <a:r>
              <a:rPr lang="en-US" altLang="zh-CN" sz="2000" dirty="0" err="1" smtClean="0"/>
              <a:t>sysmem</a:t>
            </a:r>
            <a:r>
              <a:rPr lang="zh-CN" altLang="en-US" sz="2000" dirty="0" smtClean="0"/>
              <a:t>这两个区段</a:t>
            </a:r>
            <a:endParaRPr lang="en-US" altLang="zh-CN" sz="2000" dirty="0" smtClean="0"/>
          </a:p>
          <a:p>
            <a:pPr lvl="1"/>
            <a:r>
              <a:rPr lang="zh-CN" altLang="en-US" sz="2000" dirty="0" smtClean="0"/>
              <a:t>观察并指出它们的具体起始物理地址和长度</a:t>
            </a:r>
            <a:endParaRPr lang="en-US" altLang="zh-CN" sz="2000" dirty="0" smtClean="0"/>
          </a:p>
          <a:p>
            <a:r>
              <a:rPr lang="zh-CN" altLang="en-US" sz="2400" dirty="0" smtClean="0"/>
              <a:t>打开项目的</a:t>
            </a:r>
            <a:r>
              <a:rPr lang="en-US" altLang="zh-CN" sz="2400" dirty="0" err="1" smtClean="0"/>
              <a:t>main.c</a:t>
            </a:r>
            <a:r>
              <a:rPr lang="en-US" altLang="zh-CN" sz="2400" dirty="0" smtClean="0"/>
              <a:t> </a:t>
            </a:r>
            <a:r>
              <a:rPr lang="zh-CN" altLang="en-US" sz="2400" dirty="0" smtClean="0"/>
              <a:t> 文件</a:t>
            </a:r>
            <a:endParaRPr lang="en-US" altLang="zh-CN" sz="2400" dirty="0" smtClean="0"/>
          </a:p>
          <a:p>
            <a:pPr lvl="1"/>
            <a:r>
              <a:rPr lang="zh-CN" altLang="en-US" sz="2000" dirty="0" smtClean="0"/>
              <a:t>找到用来定义</a:t>
            </a:r>
            <a:r>
              <a:rPr lang="en-US" altLang="zh-CN" sz="2000" dirty="0" err="1" smtClean="0"/>
              <a:t>proc_buf_L</a:t>
            </a:r>
            <a:r>
              <a:rPr lang="zh-CN" altLang="en-US" sz="2000" dirty="0" smtClean="0"/>
              <a:t>区段的伪指令</a:t>
            </a:r>
            <a:endParaRPr lang="en-US" altLang="zh-CN" sz="2000" dirty="0" smtClean="0"/>
          </a:p>
          <a:p>
            <a:pPr lvl="1"/>
            <a:endParaRPr lang="en-US" altLang="zh-CN" sz="2000" dirty="0" smtClean="0"/>
          </a:p>
          <a:p>
            <a:pPr lvl="1"/>
            <a:r>
              <a:rPr lang="zh-CN" altLang="en-US" sz="2000" dirty="0" smtClean="0"/>
              <a:t>然后在</a:t>
            </a:r>
            <a:r>
              <a:rPr lang="en-US" altLang="zh-CN" sz="2000" dirty="0" smtClean="0"/>
              <a:t>map</a:t>
            </a:r>
            <a:r>
              <a:rPr lang="zh-CN" altLang="en-US" sz="2000" dirty="0" smtClean="0"/>
              <a:t>文件中找到</a:t>
            </a:r>
            <a:r>
              <a:rPr lang="en-US" altLang="zh-CN" sz="2000" dirty="0" err="1" smtClean="0"/>
              <a:t>proc_buf_L</a:t>
            </a:r>
            <a:r>
              <a:rPr lang="zh-CN" altLang="en-US" sz="2000" dirty="0" smtClean="0"/>
              <a:t>说出它的物理地址</a:t>
            </a:r>
            <a:endParaRPr lang="en-US" altLang="zh-CN" sz="2000" dirty="0" smtClean="0"/>
          </a:p>
          <a:p>
            <a:pPr lvl="1"/>
            <a:r>
              <a:rPr lang="zh-CN" altLang="en-US" sz="2000" dirty="0" smtClean="0"/>
              <a:t>在</a:t>
            </a:r>
            <a:r>
              <a:rPr lang="en-US" altLang="zh-CN" sz="2000" dirty="0" err="1" smtClean="0"/>
              <a:t>main.c</a:t>
            </a:r>
            <a:r>
              <a:rPr lang="zh-CN" altLang="en-US" sz="2000" dirty="0" smtClean="0"/>
              <a:t>中找到给</a:t>
            </a:r>
            <a:r>
              <a:rPr lang="en-US" altLang="zh-CN" sz="2000" dirty="0" err="1" smtClean="0"/>
              <a:t>proc_buf_R</a:t>
            </a:r>
            <a:r>
              <a:rPr lang="zh-CN" altLang="en-US" sz="2000" dirty="0" smtClean="0"/>
              <a:t>申请内存的代码</a:t>
            </a:r>
            <a:endParaRPr lang="en-US" altLang="zh-CN" sz="2000" dirty="0" smtClean="0"/>
          </a:p>
          <a:p>
            <a:pPr lvl="1"/>
            <a:endParaRPr lang="en-US" altLang="zh-CN" sz="2000" dirty="0" smtClean="0"/>
          </a:p>
          <a:p>
            <a:pPr lvl="1"/>
            <a:r>
              <a:rPr lang="zh-CN" altLang="en-US" sz="2000" dirty="0" smtClean="0"/>
              <a:t>其中</a:t>
            </a:r>
            <a:r>
              <a:rPr lang="en-US" altLang="zh-CN" sz="2000" dirty="0" err="1" smtClean="0"/>
              <a:t>proc_buf_L</a:t>
            </a:r>
            <a:r>
              <a:rPr lang="en-US" altLang="zh-CN" sz="2000" dirty="0" smtClean="0"/>
              <a:t> </a:t>
            </a:r>
            <a:r>
              <a:rPr lang="zh-CN" altLang="en-US" sz="2000" dirty="0" smtClean="0"/>
              <a:t>和</a:t>
            </a:r>
            <a:r>
              <a:rPr lang="en-US" altLang="zh-CN" sz="2000" dirty="0" err="1" smtClean="0"/>
              <a:t>proc_buf_R</a:t>
            </a:r>
            <a:r>
              <a:rPr lang="zh-CN" altLang="en-US" sz="2000" dirty="0" smtClean="0"/>
              <a:t>分别是左声道、右声道的处理缓冲区</a:t>
            </a:r>
            <a:endParaRPr lang="en-US" altLang="zh-CN" sz="2000" dirty="0" smtClean="0"/>
          </a:p>
          <a:p>
            <a:pPr lvl="1"/>
            <a:endParaRPr lang="en-US" altLang="zh-CN" sz="20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36</a:t>
            </a:fld>
            <a:endParaRPr lang="zh-CN" altLang="en-US"/>
          </a:p>
        </p:txBody>
      </p:sp>
      <p:pic>
        <p:nvPicPr>
          <p:cNvPr id="97284" name="Picture 4"/>
          <p:cNvPicPr>
            <a:picLocks noChangeAspect="1" noChangeArrowheads="1"/>
          </p:cNvPicPr>
          <p:nvPr/>
        </p:nvPicPr>
        <p:blipFill>
          <a:blip r:embed="rId2" cstate="print"/>
          <a:srcRect/>
          <a:stretch>
            <a:fillRect/>
          </a:stretch>
        </p:blipFill>
        <p:spPr bwMode="auto">
          <a:xfrm>
            <a:off x="1259632" y="4437112"/>
            <a:ext cx="4318777" cy="230614"/>
          </a:xfrm>
          <a:prstGeom prst="rect">
            <a:avLst/>
          </a:prstGeom>
          <a:noFill/>
          <a:ln w="9525">
            <a:noFill/>
            <a:miter lim="800000"/>
            <a:headEnd/>
            <a:tailEnd/>
          </a:ln>
        </p:spPr>
      </p:pic>
      <p:pic>
        <p:nvPicPr>
          <p:cNvPr id="97285" name="Picture 5"/>
          <p:cNvPicPr>
            <a:picLocks noChangeAspect="1" noChangeArrowheads="1"/>
          </p:cNvPicPr>
          <p:nvPr/>
        </p:nvPicPr>
        <p:blipFill>
          <a:blip r:embed="rId3" cstate="print"/>
          <a:srcRect/>
          <a:stretch>
            <a:fillRect/>
          </a:stretch>
        </p:blipFill>
        <p:spPr bwMode="auto">
          <a:xfrm>
            <a:off x="971600" y="5517232"/>
            <a:ext cx="6296025" cy="209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dirty="0" smtClean="0"/>
              <a:t>首先请思考</a:t>
            </a:r>
            <a:endParaRPr lang="zh-CN" altLang="en-US" sz="5400" dirty="0"/>
          </a:p>
        </p:txBody>
      </p:sp>
      <p:sp>
        <p:nvSpPr>
          <p:cNvPr id="3" name="内容占位符 2"/>
          <p:cNvSpPr>
            <a:spLocks noGrp="1"/>
          </p:cNvSpPr>
          <p:nvPr>
            <p:ph idx="1"/>
          </p:nvPr>
        </p:nvSpPr>
        <p:spPr>
          <a:xfrm>
            <a:off x="323528" y="1268760"/>
            <a:ext cx="8496944" cy="4464496"/>
          </a:xfrm>
        </p:spPr>
        <p:txBody>
          <a:bodyPr>
            <a:normAutofit/>
          </a:bodyPr>
          <a:lstStyle/>
          <a:p>
            <a:r>
              <a:rPr lang="en-US" altLang="zh-CN" sz="2000" dirty="0" err="1" smtClean="0"/>
              <a:t>proc_buf_L</a:t>
            </a:r>
            <a:r>
              <a:rPr lang="en-US" altLang="zh-CN" sz="2000" dirty="0" smtClean="0"/>
              <a:t> </a:t>
            </a:r>
            <a:r>
              <a:rPr lang="zh-CN" altLang="en-US" sz="2000" dirty="0" smtClean="0"/>
              <a:t>和</a:t>
            </a:r>
            <a:r>
              <a:rPr lang="en-US" altLang="zh-CN" sz="2000" dirty="0" err="1" smtClean="0"/>
              <a:t>proc_buf_R</a:t>
            </a:r>
            <a:r>
              <a:rPr lang="zh-CN" altLang="en-US" sz="2000" dirty="0" smtClean="0"/>
              <a:t>是</a:t>
            </a:r>
            <a:r>
              <a:rPr lang="en-US" altLang="zh-CN" sz="2000" dirty="0" smtClean="0"/>
              <a:t>C</a:t>
            </a:r>
            <a:r>
              <a:rPr lang="zh-CN" altLang="en-US" sz="2000" dirty="0" smtClean="0"/>
              <a:t>语言里面的</a:t>
            </a:r>
            <a:r>
              <a:rPr lang="en-US" altLang="zh-CN" sz="2000" dirty="0" smtClean="0"/>
              <a:t>2</a:t>
            </a:r>
            <a:r>
              <a:rPr lang="zh-CN" altLang="en-US" sz="2000" dirty="0" smtClean="0"/>
              <a:t>个数组</a:t>
            </a:r>
            <a:endParaRPr lang="en-US" altLang="zh-CN" sz="2000" dirty="0" smtClean="0"/>
          </a:p>
          <a:p>
            <a:pPr lvl="1"/>
            <a:r>
              <a:rPr lang="zh-CN" altLang="en-US" sz="1600" dirty="0" smtClean="0"/>
              <a:t>请问，哪一个的地址是在编译之后就确定了的？</a:t>
            </a:r>
            <a:endParaRPr lang="en-US" altLang="zh-CN" sz="1600" dirty="0" smtClean="0"/>
          </a:p>
          <a:p>
            <a:pPr lvl="1"/>
            <a:r>
              <a:rPr lang="zh-CN" altLang="en-US" sz="1600" dirty="0" smtClean="0"/>
              <a:t>请问，哪一个的地址是要在运行之后才确定的，但是这个地址的范围你能确定么？</a:t>
            </a:r>
            <a:endParaRPr lang="en-US" altLang="zh-CN" sz="1600" dirty="0" smtClean="0"/>
          </a:p>
          <a:p>
            <a:r>
              <a:rPr lang="zh-CN" altLang="en-US" sz="2400" dirty="0" smtClean="0"/>
              <a:t>以上两个数组，分别位于哪个物理存储器中。</a:t>
            </a:r>
            <a:endParaRPr lang="en-US" altLang="zh-CN" sz="2400" dirty="0" smtClean="0"/>
          </a:p>
          <a:p>
            <a:r>
              <a:rPr lang="zh-CN" altLang="en-US" sz="2400" dirty="0" smtClean="0"/>
              <a:t>如果你想改变这两个数组的位置，使其位于其他的物理存储器中。</a:t>
            </a:r>
            <a:endParaRPr lang="en-US" altLang="zh-CN" sz="2400" dirty="0" smtClean="0"/>
          </a:p>
          <a:p>
            <a:r>
              <a:rPr lang="zh-CN" altLang="en-US" sz="2400" dirty="0" smtClean="0"/>
              <a:t>你应该怎么做？</a:t>
            </a:r>
            <a:endParaRPr lang="en-US" altLang="zh-CN" sz="2400" dirty="0" smtClean="0"/>
          </a:p>
          <a:p>
            <a:r>
              <a:rPr lang="zh-CN" altLang="en-US" sz="2400" dirty="0" smtClean="0"/>
              <a:t>注意：此处的代码已经展示了足够多的设定方法，以及检查方法。</a:t>
            </a:r>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37</a:t>
            </a:fld>
            <a:endParaRPr lang="zh-CN"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5400" dirty="0" smtClean="0"/>
              <a:t>切换当前项目进入</a:t>
            </a:r>
            <a:r>
              <a:rPr lang="en-US" altLang="zh-CN" sz="5400" dirty="0" smtClean="0"/>
              <a:t>debug</a:t>
            </a:r>
            <a:r>
              <a:rPr lang="zh-CN" altLang="en-US" sz="5400" dirty="0" smtClean="0"/>
              <a:t>模式</a:t>
            </a:r>
            <a:endParaRPr lang="zh-CN" altLang="en-US" sz="5400" dirty="0"/>
          </a:p>
        </p:txBody>
      </p:sp>
      <p:sp>
        <p:nvSpPr>
          <p:cNvPr id="3" name="内容占位符 2"/>
          <p:cNvSpPr>
            <a:spLocks noGrp="1"/>
          </p:cNvSpPr>
          <p:nvPr>
            <p:ph idx="1"/>
          </p:nvPr>
        </p:nvSpPr>
        <p:spPr>
          <a:xfrm>
            <a:off x="323528" y="1268760"/>
            <a:ext cx="8640960" cy="3600400"/>
          </a:xfrm>
        </p:spPr>
        <p:txBody>
          <a:bodyPr>
            <a:normAutofit/>
          </a:bodyPr>
          <a:lstStyle/>
          <a:p>
            <a:r>
              <a:rPr lang="zh-CN" altLang="en-US" sz="2400" dirty="0" smtClean="0"/>
              <a:t>首先，</a:t>
            </a:r>
            <a:r>
              <a:rPr lang="en-US" altLang="zh-CN" sz="2400" dirty="0" smtClean="0"/>
              <a:t>system reset</a:t>
            </a:r>
            <a:r>
              <a:rPr lang="zh-CN" altLang="en-US" sz="2400" dirty="0" smtClean="0"/>
              <a:t>系统        ， 然后</a:t>
            </a:r>
            <a:r>
              <a:rPr lang="en-US" altLang="zh-CN" sz="2400" dirty="0" smtClean="0"/>
              <a:t>Load</a:t>
            </a:r>
            <a:r>
              <a:rPr lang="zh-CN" altLang="en-US" sz="2400" dirty="0" smtClean="0"/>
              <a:t>代码</a:t>
            </a:r>
            <a:endParaRPr lang="en-US" altLang="zh-CN" sz="2400" dirty="0" smtClean="0"/>
          </a:p>
          <a:p>
            <a:r>
              <a:rPr lang="zh-CN" altLang="en-US" sz="2400" dirty="0" smtClean="0"/>
              <a:t>运行，然后暂停         ，观察程序是否跑飞</a:t>
            </a:r>
            <a:endParaRPr lang="en-US" altLang="zh-CN" sz="2400" dirty="0" smtClean="0"/>
          </a:p>
          <a:p>
            <a:endParaRPr lang="en-US" altLang="zh-CN" sz="2400" dirty="0" smtClean="0"/>
          </a:p>
          <a:p>
            <a:endParaRPr lang="en-US" altLang="zh-CN" sz="2400" dirty="0" smtClean="0"/>
          </a:p>
          <a:p>
            <a:r>
              <a:rPr lang="zh-CN" altLang="en-US" sz="2400" dirty="0" smtClean="0"/>
              <a:t>其次，</a:t>
            </a:r>
            <a:r>
              <a:rPr lang="en-US" altLang="zh-CN" sz="2400" dirty="0" smtClean="0"/>
              <a:t> system reset</a:t>
            </a:r>
            <a:r>
              <a:rPr lang="zh-CN" altLang="en-US" sz="2400" dirty="0" smtClean="0"/>
              <a:t>系统， 然后用</a:t>
            </a:r>
            <a:r>
              <a:rPr lang="en-US" altLang="zh-CN" sz="2400" dirty="0" smtClean="0"/>
              <a:t>GEL</a:t>
            </a:r>
            <a:r>
              <a:rPr lang="zh-CN" altLang="en-US" sz="2400" dirty="0" smtClean="0"/>
              <a:t>脚本重新初始化电路。</a:t>
            </a:r>
            <a:endParaRPr lang="en-US" altLang="zh-CN" sz="2400" dirty="0" smtClean="0"/>
          </a:p>
          <a:p>
            <a:r>
              <a:rPr lang="zh-CN" altLang="en-US" sz="2400" dirty="0" smtClean="0"/>
              <a:t>然后重新</a:t>
            </a:r>
            <a:r>
              <a:rPr lang="en-US" altLang="zh-CN" sz="2400" dirty="0" smtClean="0"/>
              <a:t>Load</a:t>
            </a:r>
            <a:r>
              <a:rPr lang="zh-CN" altLang="en-US" sz="2400" dirty="0" smtClean="0"/>
              <a:t>程序，运行。观察程序是否跑飞</a:t>
            </a:r>
            <a:endParaRPr lang="en-US" altLang="zh-CN" sz="2400" dirty="0" smtClean="0"/>
          </a:p>
          <a:p>
            <a:r>
              <a:rPr lang="zh-CN" altLang="en-US" sz="2000" dirty="0" smtClean="0"/>
              <a:t>请观察</a:t>
            </a:r>
            <a:r>
              <a:rPr lang="en-US" altLang="zh-CN" sz="2000" dirty="0" smtClean="0"/>
              <a:t>CCS</a:t>
            </a:r>
            <a:r>
              <a:rPr lang="zh-CN" altLang="en-US" sz="2000" dirty="0" smtClean="0"/>
              <a:t>底部的</a:t>
            </a:r>
            <a:r>
              <a:rPr lang="en-US" altLang="zh-CN" sz="2000" dirty="0" smtClean="0"/>
              <a:t>Console</a:t>
            </a:r>
            <a:r>
              <a:rPr lang="zh-CN" altLang="en-US" sz="2000" dirty="0" smtClean="0"/>
              <a:t>窗口，思考系统重新初始化过程中</a:t>
            </a:r>
            <a:r>
              <a:rPr lang="en-US" altLang="zh-CN" sz="2000" dirty="0" smtClean="0"/>
              <a:t>GEL</a:t>
            </a:r>
            <a:r>
              <a:rPr lang="zh-CN" altLang="en-US" sz="2000" dirty="0" smtClean="0"/>
              <a:t>做了什么。为什么在运行程序之前需要重新初始化电路。</a:t>
            </a:r>
            <a:endParaRPr lang="en-US" altLang="zh-CN" sz="2000" dirty="0" smtClean="0"/>
          </a:p>
          <a:p>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38</a:t>
            </a:fld>
            <a:endParaRPr lang="zh-CN" altLang="en-US"/>
          </a:p>
        </p:txBody>
      </p:sp>
      <p:pic>
        <p:nvPicPr>
          <p:cNvPr id="98306" name="Picture 2"/>
          <p:cNvPicPr>
            <a:picLocks noChangeAspect="1" noChangeArrowheads="1"/>
          </p:cNvPicPr>
          <p:nvPr/>
        </p:nvPicPr>
        <p:blipFill>
          <a:blip r:embed="rId2" cstate="print"/>
          <a:srcRect/>
          <a:stretch>
            <a:fillRect/>
          </a:stretch>
        </p:blipFill>
        <p:spPr bwMode="auto">
          <a:xfrm>
            <a:off x="3840430" y="1268760"/>
            <a:ext cx="443538" cy="411857"/>
          </a:xfrm>
          <a:prstGeom prst="rect">
            <a:avLst/>
          </a:prstGeom>
          <a:noFill/>
          <a:ln w="9525">
            <a:noFill/>
            <a:miter lim="800000"/>
            <a:headEnd/>
            <a:tailEnd/>
          </a:ln>
        </p:spPr>
      </p:pic>
      <p:pic>
        <p:nvPicPr>
          <p:cNvPr id="98308" name="Picture 4"/>
          <p:cNvPicPr>
            <a:picLocks noChangeAspect="1" noChangeArrowheads="1"/>
          </p:cNvPicPr>
          <p:nvPr/>
        </p:nvPicPr>
        <p:blipFill>
          <a:blip r:embed="rId3" cstate="print"/>
          <a:srcRect/>
          <a:stretch>
            <a:fillRect/>
          </a:stretch>
        </p:blipFill>
        <p:spPr bwMode="auto">
          <a:xfrm>
            <a:off x="2987824" y="1725761"/>
            <a:ext cx="407095" cy="407095"/>
          </a:xfrm>
          <a:prstGeom prst="rect">
            <a:avLst/>
          </a:prstGeom>
          <a:noFill/>
          <a:ln w="9525">
            <a:noFill/>
            <a:miter lim="800000"/>
            <a:headEnd/>
            <a:tailEnd/>
          </a:ln>
        </p:spPr>
      </p:pic>
      <p:pic>
        <p:nvPicPr>
          <p:cNvPr id="98309" name="Picture 5"/>
          <p:cNvPicPr>
            <a:picLocks noChangeAspect="1" noChangeArrowheads="1"/>
          </p:cNvPicPr>
          <p:nvPr/>
        </p:nvPicPr>
        <p:blipFill>
          <a:blip r:embed="rId4" cstate="print"/>
          <a:srcRect/>
          <a:stretch>
            <a:fillRect/>
          </a:stretch>
        </p:blipFill>
        <p:spPr bwMode="auto">
          <a:xfrm>
            <a:off x="5436096" y="2348880"/>
            <a:ext cx="3456384" cy="629797"/>
          </a:xfrm>
          <a:prstGeom prst="rect">
            <a:avLst/>
          </a:prstGeom>
          <a:noFill/>
          <a:ln w="9525">
            <a:noFill/>
            <a:miter lim="800000"/>
            <a:headEnd/>
            <a:tailEnd/>
          </a:ln>
        </p:spPr>
      </p:pic>
      <p:pic>
        <p:nvPicPr>
          <p:cNvPr id="98310" name="Picture 6"/>
          <p:cNvPicPr>
            <a:picLocks noChangeAspect="1" noChangeArrowheads="1"/>
          </p:cNvPicPr>
          <p:nvPr/>
        </p:nvPicPr>
        <p:blipFill>
          <a:blip r:embed="rId5" cstate="print"/>
          <a:srcRect/>
          <a:stretch>
            <a:fillRect/>
          </a:stretch>
        </p:blipFill>
        <p:spPr bwMode="auto">
          <a:xfrm>
            <a:off x="6660232" y="1268760"/>
            <a:ext cx="504056" cy="504056"/>
          </a:xfrm>
          <a:prstGeom prst="rect">
            <a:avLst/>
          </a:prstGeom>
          <a:noFill/>
          <a:ln w="9525">
            <a:noFill/>
            <a:miter lim="800000"/>
            <a:headEnd/>
            <a:tailEnd/>
          </a:ln>
        </p:spPr>
      </p:pic>
      <p:pic>
        <p:nvPicPr>
          <p:cNvPr id="98311" name="Picture 7"/>
          <p:cNvPicPr>
            <a:picLocks noChangeAspect="1" noChangeArrowheads="1"/>
          </p:cNvPicPr>
          <p:nvPr/>
        </p:nvPicPr>
        <p:blipFill>
          <a:blip r:embed="rId6" cstate="print"/>
          <a:srcRect/>
          <a:stretch>
            <a:fillRect/>
          </a:stretch>
        </p:blipFill>
        <p:spPr bwMode="auto">
          <a:xfrm>
            <a:off x="1763688" y="4725144"/>
            <a:ext cx="5073179" cy="1922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LAB3 </a:t>
            </a:r>
            <a:r>
              <a:rPr lang="zh-CN" altLang="en-US" dirty="0" smtClean="0"/>
              <a:t>作业</a:t>
            </a:r>
            <a:r>
              <a:rPr lang="en-US" altLang="zh-CN" dirty="0" smtClean="0"/>
              <a:t>1</a:t>
            </a:r>
            <a:endParaRPr lang="zh-CN" altLang="en-US" dirty="0"/>
          </a:p>
        </p:txBody>
      </p:sp>
      <p:sp>
        <p:nvSpPr>
          <p:cNvPr id="3" name="内容占位符 2"/>
          <p:cNvSpPr>
            <a:spLocks noGrp="1"/>
          </p:cNvSpPr>
          <p:nvPr>
            <p:ph idx="1"/>
          </p:nvPr>
        </p:nvSpPr>
        <p:spPr>
          <a:xfrm>
            <a:off x="323528" y="1268760"/>
            <a:ext cx="8640960" cy="2160240"/>
          </a:xfrm>
        </p:spPr>
        <p:txBody>
          <a:bodyPr>
            <a:normAutofit/>
          </a:bodyPr>
          <a:lstStyle/>
          <a:p>
            <a:r>
              <a:rPr lang="zh-CN" altLang="en-US" sz="2400" dirty="0" smtClean="0"/>
              <a:t>修改</a:t>
            </a:r>
            <a:r>
              <a:rPr lang="en-US" altLang="zh-CN" sz="2400" dirty="0" err="1" smtClean="0"/>
              <a:t>cmd</a:t>
            </a:r>
            <a:r>
              <a:rPr lang="zh-CN" altLang="en-US" sz="2400" dirty="0" smtClean="0"/>
              <a:t>文件</a:t>
            </a:r>
            <a:endParaRPr lang="en-US" altLang="zh-CN" sz="2400" dirty="0" smtClean="0"/>
          </a:p>
          <a:p>
            <a:r>
              <a:rPr lang="zh-CN" altLang="en-US" sz="2400" dirty="0" smtClean="0"/>
              <a:t>把</a:t>
            </a:r>
            <a:r>
              <a:rPr lang="en-US" altLang="zh-CN" sz="2400" dirty="0" smtClean="0"/>
              <a:t>.</a:t>
            </a:r>
            <a:r>
              <a:rPr lang="en-US" altLang="zh-CN" sz="2400" dirty="0" err="1" smtClean="0"/>
              <a:t>sysmem</a:t>
            </a:r>
            <a:r>
              <a:rPr lang="zh-CN" altLang="en-US" sz="2400" dirty="0" smtClean="0"/>
              <a:t>段定位到和</a:t>
            </a:r>
            <a:r>
              <a:rPr lang="en-US" altLang="zh-CN" sz="2400" dirty="0" smtClean="0"/>
              <a:t>.text</a:t>
            </a:r>
            <a:r>
              <a:rPr lang="zh-CN" altLang="en-US" sz="2400" dirty="0" smtClean="0"/>
              <a:t>段同样的物理存储器</a:t>
            </a:r>
            <a:endParaRPr lang="en-US" altLang="zh-CN" sz="2400" dirty="0" smtClean="0"/>
          </a:p>
          <a:p>
            <a:r>
              <a:rPr lang="zh-CN" altLang="en-US" sz="2400" dirty="0" smtClean="0"/>
              <a:t>重复上面的实验操作，回答以下问题。</a:t>
            </a:r>
            <a:endParaRPr lang="en-US" altLang="zh-CN" sz="2400" dirty="0" smtClean="0"/>
          </a:p>
          <a:p>
            <a:r>
              <a:rPr lang="zh-CN" altLang="en-US" sz="2400" dirty="0" smtClean="0"/>
              <a:t>把</a:t>
            </a:r>
            <a:r>
              <a:rPr lang="en-US" altLang="zh-CN" sz="2400" dirty="0" err="1" smtClean="0"/>
              <a:t>sysmem</a:t>
            </a:r>
            <a:r>
              <a:rPr lang="zh-CN" altLang="en-US" sz="2400" dirty="0" smtClean="0"/>
              <a:t>放到片内或片外 和 初始化外存储器有什么关系呢？</a:t>
            </a:r>
            <a:endParaRPr lang="en-US" altLang="zh-CN" sz="2400" dirty="0" smtClean="0"/>
          </a:p>
          <a:p>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39</a:t>
            </a:fld>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p:txBody>
          <a:bodyPr>
            <a:normAutofit/>
          </a:bodyPr>
          <a:lstStyle/>
          <a:p>
            <a:pPr algn="ctr">
              <a:buNone/>
            </a:pPr>
            <a:r>
              <a:rPr lang="en-US" altLang="zh-CN" sz="6600" dirty="0" smtClean="0">
                <a:cs typeface="Times New Roman" pitchFamily="18" charset="0"/>
              </a:rPr>
              <a:t> </a:t>
            </a:r>
          </a:p>
          <a:p>
            <a:pPr algn="ctr">
              <a:buNone/>
            </a:pPr>
            <a:r>
              <a:rPr lang="zh-CN" altLang="en-US" sz="6600" dirty="0" smtClean="0">
                <a:cs typeface="Times New Roman" pitchFamily="18" charset="0"/>
              </a:rPr>
              <a:t>背景知识</a:t>
            </a:r>
            <a:endParaRPr lang="en-US" altLang="zh-CN" sz="6600" dirty="0" smtClean="0">
              <a:cs typeface="Times New Roman" pitchFamily="18" charset="0"/>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4</a:t>
            </a:fld>
            <a:endParaRPr lang="zh-CN" altLang="en-US">
              <a:latin typeface="Times New Roman" pitchFamily="18" charset="0"/>
              <a:ea typeface="微软雅黑" pitchFamily="34" charset="-122"/>
              <a:cs typeface="Times New Roman" pitchFamily="18" charset="0"/>
            </a:endParaRPr>
          </a:p>
        </p:txBody>
      </p:sp>
      <p:pic>
        <p:nvPicPr>
          <p:cNvPr id="6" name="Picture 2" descr="C:\Program Files (x86)\Microsoft Office\MEDIA\CAGCAT10\j0299125.wmf"/>
          <p:cNvPicPr>
            <a:picLocks noChangeAspect="1" noChangeArrowheads="1"/>
          </p:cNvPicPr>
          <p:nvPr/>
        </p:nvPicPr>
        <p:blipFill>
          <a:blip r:embed="rId2" cstate="print"/>
          <a:srcRect/>
          <a:stretch>
            <a:fillRect/>
          </a:stretch>
        </p:blipFill>
        <p:spPr bwMode="auto">
          <a:xfrm>
            <a:off x="1187624" y="2348880"/>
            <a:ext cx="1100023" cy="180502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dirty="0" smtClean="0"/>
              <a:t>继续进行实验</a:t>
            </a:r>
            <a:endParaRPr lang="zh-CN" altLang="en-US" sz="5400" dirty="0"/>
          </a:p>
        </p:txBody>
      </p:sp>
      <p:sp>
        <p:nvSpPr>
          <p:cNvPr id="3" name="内容占位符 2"/>
          <p:cNvSpPr>
            <a:spLocks noGrp="1"/>
          </p:cNvSpPr>
          <p:nvPr>
            <p:ph idx="1"/>
          </p:nvPr>
        </p:nvSpPr>
        <p:spPr>
          <a:xfrm>
            <a:off x="323528" y="1268760"/>
            <a:ext cx="6696744" cy="5184576"/>
          </a:xfrm>
        </p:spPr>
        <p:txBody>
          <a:bodyPr>
            <a:normAutofit/>
          </a:bodyPr>
          <a:lstStyle/>
          <a:p>
            <a:r>
              <a:rPr lang="zh-CN" altLang="en-US" sz="2400" dirty="0" smtClean="0"/>
              <a:t>首先修改</a:t>
            </a:r>
            <a:r>
              <a:rPr lang="en-US" altLang="zh-CN" sz="2400" dirty="0" err="1" smtClean="0"/>
              <a:t>cmd</a:t>
            </a:r>
            <a:r>
              <a:rPr lang="zh-CN" altLang="en-US" sz="2400" dirty="0" smtClean="0"/>
              <a:t>文件</a:t>
            </a:r>
            <a:endParaRPr lang="en-US" altLang="zh-CN" sz="2400" dirty="0" smtClean="0"/>
          </a:p>
          <a:p>
            <a:r>
              <a:rPr lang="zh-CN" altLang="en-US" sz="2400" dirty="0" smtClean="0"/>
              <a:t>把</a:t>
            </a:r>
            <a:r>
              <a:rPr lang="en-US" altLang="zh-CN" sz="2400" dirty="0" smtClean="0"/>
              <a:t>.</a:t>
            </a:r>
            <a:r>
              <a:rPr lang="en-US" altLang="zh-CN" sz="2400" dirty="0" err="1" smtClean="0"/>
              <a:t>sysmem</a:t>
            </a:r>
            <a:r>
              <a:rPr lang="zh-CN" altLang="en-US" sz="2400" dirty="0" smtClean="0"/>
              <a:t>段定位到</a:t>
            </a:r>
            <a:r>
              <a:rPr lang="en-US" altLang="zh-CN" sz="2400" dirty="0" smtClean="0"/>
              <a:t>DDR2</a:t>
            </a:r>
          </a:p>
          <a:p>
            <a:r>
              <a:rPr lang="zh-CN" altLang="en-US" sz="2400" dirty="0" smtClean="0"/>
              <a:t>编译程序，</a:t>
            </a:r>
            <a:r>
              <a:rPr lang="en-US" altLang="zh-CN" sz="2400" dirty="0" smtClean="0"/>
              <a:t>system reset</a:t>
            </a:r>
            <a:r>
              <a:rPr lang="zh-CN" altLang="en-US" sz="2400" dirty="0" smtClean="0"/>
              <a:t>，</a:t>
            </a:r>
            <a:r>
              <a:rPr lang="en-US" altLang="zh-CN" sz="2400" dirty="0" smtClean="0"/>
              <a:t>Re Init board</a:t>
            </a:r>
            <a:r>
              <a:rPr lang="zh-CN" altLang="en-US" sz="2400" dirty="0" smtClean="0"/>
              <a:t>，然后下载程序运行</a:t>
            </a:r>
            <a:endParaRPr lang="en-US" altLang="zh-CN" sz="2400" dirty="0" smtClean="0"/>
          </a:p>
          <a:p>
            <a:r>
              <a:rPr lang="zh-CN" altLang="en-US" sz="2400" dirty="0" smtClean="0"/>
              <a:t>运行程序，开启内存观察窗口</a:t>
            </a:r>
            <a:endParaRPr lang="en-US" altLang="zh-CN" sz="2400" dirty="0" smtClean="0"/>
          </a:p>
          <a:p>
            <a:r>
              <a:rPr lang="zh-CN" altLang="en-US" sz="2400" dirty="0" smtClean="0"/>
              <a:t>在地址栏中输入 </a:t>
            </a:r>
            <a:r>
              <a:rPr lang="en-US" altLang="zh-CN" sz="2400" dirty="0" err="1" smtClean="0"/>
              <a:t>time_trace</a:t>
            </a:r>
            <a:endParaRPr lang="en-US" altLang="zh-CN" sz="2400" dirty="0" smtClean="0"/>
          </a:p>
          <a:p>
            <a:r>
              <a:rPr lang="zh-CN" altLang="en-US" sz="2400" dirty="0" smtClean="0"/>
              <a:t>这是一个数组，保存了不同监测点的定时器计数值信息。</a:t>
            </a:r>
            <a:endParaRPr lang="en-US" altLang="zh-CN" sz="2400" dirty="0" smtClean="0"/>
          </a:p>
          <a:p>
            <a:r>
              <a:rPr lang="zh-CN" altLang="en-US" sz="2400" dirty="0" smtClean="0"/>
              <a:t>音频处理任务是一个无限循环，每次循环会记录</a:t>
            </a:r>
            <a:r>
              <a:rPr lang="en-US" altLang="zh-CN" sz="2400" dirty="0" smtClean="0"/>
              <a:t>5</a:t>
            </a:r>
            <a:r>
              <a:rPr lang="zh-CN" altLang="en-US" sz="2400" dirty="0" smtClean="0"/>
              <a:t>个监测点的定时器计数值。</a:t>
            </a:r>
            <a:endParaRPr lang="en-US" altLang="zh-CN" sz="2400" dirty="0" smtClean="0"/>
          </a:p>
          <a:p>
            <a:r>
              <a:rPr lang="zh-CN" altLang="en-US" sz="2400" dirty="0" smtClean="0"/>
              <a:t>请阅读</a:t>
            </a:r>
            <a:r>
              <a:rPr lang="en-US" altLang="zh-CN" sz="2400" dirty="0" smtClean="0"/>
              <a:t>main</a:t>
            </a:r>
            <a:r>
              <a:rPr lang="zh-CN" altLang="en-US" sz="2400" dirty="0" smtClean="0"/>
              <a:t>函数中</a:t>
            </a:r>
            <a:r>
              <a:rPr lang="en-US" altLang="zh-CN" sz="2400" dirty="0" smtClean="0"/>
              <a:t>while(1)</a:t>
            </a:r>
            <a:r>
              <a:rPr lang="zh-CN" altLang="en-US" sz="2400" dirty="0" smtClean="0"/>
              <a:t>循环中的代码，了解</a:t>
            </a:r>
            <a:r>
              <a:rPr lang="en-US" altLang="zh-CN" sz="2400" dirty="0" smtClean="0"/>
              <a:t>5</a:t>
            </a:r>
            <a:r>
              <a:rPr lang="zh-CN" altLang="en-US" sz="2400" dirty="0" smtClean="0"/>
              <a:t>个监测点的数据的意义。</a:t>
            </a:r>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40</a:t>
            </a:fld>
            <a:endParaRPr lang="zh-CN" altLang="en-US"/>
          </a:p>
        </p:txBody>
      </p:sp>
      <p:pic>
        <p:nvPicPr>
          <p:cNvPr id="99330" name="Picture 2"/>
          <p:cNvPicPr>
            <a:picLocks noChangeAspect="1" noChangeArrowheads="1"/>
          </p:cNvPicPr>
          <p:nvPr/>
        </p:nvPicPr>
        <p:blipFill>
          <a:blip r:embed="rId2" cstate="print"/>
          <a:srcRect/>
          <a:stretch>
            <a:fillRect/>
          </a:stretch>
        </p:blipFill>
        <p:spPr bwMode="auto">
          <a:xfrm>
            <a:off x="7092280" y="548680"/>
            <a:ext cx="1831977" cy="1794148"/>
          </a:xfrm>
          <a:prstGeom prst="rect">
            <a:avLst/>
          </a:prstGeom>
          <a:noFill/>
          <a:ln w="9525">
            <a:noFill/>
            <a:miter lim="800000"/>
            <a:headEnd/>
            <a:tailEnd/>
          </a:ln>
        </p:spPr>
      </p:pic>
      <p:pic>
        <p:nvPicPr>
          <p:cNvPr id="99331" name="Picture 3"/>
          <p:cNvPicPr>
            <a:picLocks noChangeAspect="1" noChangeArrowheads="1"/>
          </p:cNvPicPr>
          <p:nvPr/>
        </p:nvPicPr>
        <p:blipFill>
          <a:blip r:embed="rId3" cstate="print"/>
          <a:srcRect/>
          <a:stretch>
            <a:fillRect/>
          </a:stretch>
        </p:blipFill>
        <p:spPr bwMode="auto">
          <a:xfrm>
            <a:off x="7092280" y="2519521"/>
            <a:ext cx="1800200" cy="3645783"/>
          </a:xfrm>
          <a:prstGeom prst="rect">
            <a:avLst/>
          </a:prstGeom>
          <a:noFill/>
          <a:ln w="9525">
            <a:noFill/>
            <a:miter lim="800000"/>
            <a:headEnd/>
            <a:tailEnd/>
          </a:ln>
        </p:spPr>
      </p:pic>
      <p:pic>
        <p:nvPicPr>
          <p:cNvPr id="99332" name="Picture 4"/>
          <p:cNvPicPr>
            <a:picLocks noChangeAspect="1" noChangeArrowheads="1"/>
          </p:cNvPicPr>
          <p:nvPr/>
        </p:nvPicPr>
        <p:blipFill>
          <a:blip r:embed="rId4" cstate="print"/>
          <a:srcRect/>
          <a:stretch>
            <a:fillRect/>
          </a:stretch>
        </p:blipFill>
        <p:spPr bwMode="auto">
          <a:xfrm>
            <a:off x="5940152" y="6093296"/>
            <a:ext cx="996305" cy="463797"/>
          </a:xfrm>
          <a:prstGeom prst="rect">
            <a:avLst/>
          </a:prstGeom>
          <a:noFill/>
          <a:ln w="9525">
            <a:noFill/>
            <a:miter lim="800000"/>
            <a:headEnd/>
            <a:tailEnd/>
          </a:ln>
        </p:spPr>
      </p:pic>
      <p:sp>
        <p:nvSpPr>
          <p:cNvPr id="13" name="TextBox 12"/>
          <p:cNvSpPr txBox="1"/>
          <p:nvPr/>
        </p:nvSpPr>
        <p:spPr>
          <a:xfrm>
            <a:off x="2555776" y="6237312"/>
            <a:ext cx="3312368" cy="307777"/>
          </a:xfrm>
          <a:prstGeom prst="rect">
            <a:avLst/>
          </a:prstGeom>
          <a:noFill/>
        </p:spPr>
        <p:txBody>
          <a:bodyPr wrap="square" rtlCol="0">
            <a:spAutoFit/>
          </a:bodyPr>
          <a:lstStyle/>
          <a:p>
            <a:r>
              <a:rPr lang="zh-CN" altLang="en-US" sz="1400" dirty="0" smtClean="0"/>
              <a:t>注意：右边</a:t>
            </a:r>
            <a:r>
              <a:rPr lang="en-US" altLang="zh-CN" sz="1400" dirty="0" smtClean="0"/>
              <a:t>2</a:t>
            </a:r>
            <a:r>
              <a:rPr lang="zh-CN" altLang="en-US" sz="1400" dirty="0" smtClean="0"/>
              <a:t>个图标用来刷新显示</a:t>
            </a:r>
            <a:r>
              <a:rPr lang="zh-CN" altLang="en-US" sz="1400" dirty="0" smtClean="0"/>
              <a:t>内</a:t>
            </a:r>
            <a:r>
              <a:rPr lang="zh-CN" altLang="en-US" sz="1400" dirty="0" smtClean="0"/>
              <a:t>容</a:t>
            </a:r>
            <a:endParaRPr lang="zh-CN" altLang="en-US" sz="1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LAB3 </a:t>
            </a:r>
            <a:r>
              <a:rPr lang="zh-CN" altLang="en-US" dirty="0" smtClean="0"/>
              <a:t>作业</a:t>
            </a:r>
            <a:r>
              <a:rPr lang="en-US" altLang="zh-CN" dirty="0" smtClean="0"/>
              <a:t>2</a:t>
            </a:r>
            <a:endParaRPr lang="zh-CN" altLang="en-US" dirty="0"/>
          </a:p>
        </p:txBody>
      </p:sp>
      <p:sp>
        <p:nvSpPr>
          <p:cNvPr id="3" name="内容占位符 2"/>
          <p:cNvSpPr>
            <a:spLocks noGrp="1"/>
          </p:cNvSpPr>
          <p:nvPr>
            <p:ph idx="1"/>
          </p:nvPr>
        </p:nvSpPr>
        <p:spPr>
          <a:xfrm>
            <a:off x="323528" y="1268760"/>
            <a:ext cx="7272808" cy="1440160"/>
          </a:xfrm>
        </p:spPr>
        <p:txBody>
          <a:bodyPr>
            <a:normAutofit fontScale="92500" lnSpcReduction="10000"/>
          </a:bodyPr>
          <a:lstStyle/>
          <a:p>
            <a:r>
              <a:rPr lang="zh-CN" altLang="en-US" sz="2400" dirty="0" smtClean="0"/>
              <a:t>首先检查工程代码，</a:t>
            </a:r>
            <a:r>
              <a:rPr lang="zh-CN" altLang="en-US" sz="2400" dirty="0" smtClean="0"/>
              <a:t>确保</a:t>
            </a:r>
            <a:r>
              <a:rPr lang="zh-CN" altLang="en-US" sz="2400" dirty="0" smtClean="0"/>
              <a:t>数组</a:t>
            </a:r>
            <a:r>
              <a:rPr lang="en-US" altLang="zh-CN" sz="1700" dirty="0" err="1" smtClean="0">
                <a:latin typeface="Courier New" pitchFamily="49" charset="0"/>
                <a:cs typeface="Courier New" pitchFamily="49" charset="0"/>
              </a:rPr>
              <a:t>proc_buf_L</a:t>
            </a:r>
            <a:r>
              <a:rPr lang="en-US" altLang="zh-CN" sz="1700" dirty="0" smtClean="0">
                <a:latin typeface="Courier New" pitchFamily="49" charset="0"/>
                <a:cs typeface="Courier New" pitchFamily="49" charset="0"/>
              </a:rPr>
              <a:t>[ ]</a:t>
            </a:r>
            <a:r>
              <a:rPr lang="zh-CN" altLang="en-US" sz="2400" dirty="0" smtClean="0"/>
              <a:t>位于片</a:t>
            </a:r>
            <a:r>
              <a:rPr lang="zh-CN" altLang="en-US" sz="2400" dirty="0" smtClean="0"/>
              <a:t>内</a:t>
            </a:r>
            <a:r>
              <a:rPr lang="en-US" altLang="zh-CN" sz="2400" dirty="0" smtClean="0"/>
              <a:t>RAM</a:t>
            </a:r>
            <a:r>
              <a:rPr lang="zh-CN" altLang="en-US" sz="2400" dirty="0" smtClean="0"/>
              <a:t>，</a:t>
            </a:r>
            <a:r>
              <a:rPr lang="en-US" altLang="zh-CN" sz="1700" dirty="0" err="1" smtClean="0">
                <a:latin typeface="Courier New" pitchFamily="49" charset="0"/>
                <a:cs typeface="Courier New" pitchFamily="49" charset="0"/>
              </a:rPr>
              <a:t>proc_buf_R</a:t>
            </a:r>
            <a:r>
              <a:rPr lang="en-US" altLang="zh-CN" sz="1700" dirty="0" smtClean="0">
                <a:latin typeface="Courier New" pitchFamily="49" charset="0"/>
                <a:cs typeface="Courier New" pitchFamily="49" charset="0"/>
              </a:rPr>
              <a:t>[ ]</a:t>
            </a:r>
            <a:r>
              <a:rPr lang="zh-CN" altLang="en-US" sz="2400" dirty="0" smtClean="0"/>
              <a:t>位于</a:t>
            </a:r>
            <a:r>
              <a:rPr lang="en-US" altLang="zh-CN" sz="2400" dirty="0" smtClean="0"/>
              <a:t>DDR </a:t>
            </a:r>
            <a:r>
              <a:rPr lang="en-US" altLang="zh-CN" sz="2400" dirty="0" smtClean="0"/>
              <a:t>RAM </a:t>
            </a:r>
            <a:r>
              <a:rPr lang="zh-CN" altLang="en-US" sz="2400" dirty="0" smtClean="0"/>
              <a:t>中</a:t>
            </a:r>
            <a:r>
              <a:rPr lang="zh-CN" altLang="en-US" sz="2400" dirty="0" smtClean="0"/>
              <a:t>。</a:t>
            </a:r>
            <a:endParaRPr lang="en-US" altLang="zh-CN" sz="2400" dirty="0" smtClean="0"/>
          </a:p>
          <a:p>
            <a:r>
              <a:rPr lang="zh-CN" altLang="en-US" sz="2400" dirty="0" smtClean="0"/>
              <a:t>修改</a:t>
            </a:r>
            <a:r>
              <a:rPr lang="en-US" altLang="zh-CN" sz="2400" dirty="0" err="1" smtClean="0"/>
              <a:t>main.c</a:t>
            </a:r>
            <a:endParaRPr lang="en-US" altLang="zh-CN" sz="2400" dirty="0" smtClean="0"/>
          </a:p>
          <a:p>
            <a:r>
              <a:rPr lang="zh-CN" altLang="en-US" sz="2400" dirty="0" smtClean="0"/>
              <a:t>找到以下</a:t>
            </a:r>
            <a:r>
              <a:rPr lang="en-US" altLang="zh-CN" sz="2400" dirty="0" smtClean="0"/>
              <a:t>2</a:t>
            </a:r>
            <a:r>
              <a:rPr lang="zh-CN" altLang="en-US" sz="2400" dirty="0" smtClean="0"/>
              <a:t>行代码，取消其注释</a:t>
            </a:r>
            <a:endParaRPr lang="en-US" altLang="zh-CN" sz="2400" dirty="0" smtClean="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41</a:t>
            </a:fld>
            <a:endParaRPr lang="zh-CN" altLang="en-US"/>
          </a:p>
        </p:txBody>
      </p:sp>
      <p:pic>
        <p:nvPicPr>
          <p:cNvPr id="100354" name="Picture 2"/>
          <p:cNvPicPr>
            <a:picLocks noChangeAspect="1" noChangeArrowheads="1"/>
          </p:cNvPicPr>
          <p:nvPr/>
        </p:nvPicPr>
        <p:blipFill>
          <a:blip r:embed="rId2" cstate="print"/>
          <a:srcRect/>
          <a:stretch>
            <a:fillRect/>
          </a:stretch>
        </p:blipFill>
        <p:spPr bwMode="auto">
          <a:xfrm>
            <a:off x="1763688" y="2840360"/>
            <a:ext cx="4314825" cy="180975"/>
          </a:xfrm>
          <a:prstGeom prst="rect">
            <a:avLst/>
          </a:prstGeom>
          <a:noFill/>
          <a:ln w="9525">
            <a:noFill/>
            <a:miter lim="800000"/>
            <a:headEnd/>
            <a:tailEnd/>
          </a:ln>
        </p:spPr>
      </p:pic>
      <p:pic>
        <p:nvPicPr>
          <p:cNvPr id="100355" name="Picture 3"/>
          <p:cNvPicPr>
            <a:picLocks noChangeAspect="1" noChangeArrowheads="1"/>
          </p:cNvPicPr>
          <p:nvPr/>
        </p:nvPicPr>
        <p:blipFill>
          <a:blip r:embed="rId3" cstate="print"/>
          <a:srcRect/>
          <a:stretch>
            <a:fillRect/>
          </a:stretch>
        </p:blipFill>
        <p:spPr bwMode="auto">
          <a:xfrm>
            <a:off x="2024236" y="3128392"/>
            <a:ext cx="3771900" cy="228600"/>
          </a:xfrm>
          <a:prstGeom prst="rect">
            <a:avLst/>
          </a:prstGeom>
          <a:noFill/>
          <a:ln w="9525">
            <a:noFill/>
            <a:miter lim="800000"/>
            <a:headEnd/>
            <a:tailEnd/>
          </a:ln>
        </p:spPr>
      </p:pic>
      <p:sp>
        <p:nvSpPr>
          <p:cNvPr id="7" name="内容占位符 2"/>
          <p:cNvSpPr txBox="1">
            <a:spLocks/>
          </p:cNvSpPr>
          <p:nvPr/>
        </p:nvSpPr>
        <p:spPr>
          <a:xfrm>
            <a:off x="323528" y="3573016"/>
            <a:ext cx="8640960" cy="2808312"/>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编译代码，重新运行代码</a:t>
            </a:r>
            <a:endParaRPr kumimoji="0" lang="en-US" altLang="zh-CN"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CN" altLang="en-US" sz="2400" dirty="0" smtClean="0">
                <a:latin typeface="Times New Roman" pitchFamily="18" charset="0"/>
                <a:ea typeface="微软雅黑" pitchFamily="34" charset="-122"/>
              </a:rPr>
              <a:t>观察</a:t>
            </a:r>
            <a:r>
              <a:rPr lang="en-US" altLang="zh-CN" sz="2400" dirty="0" smtClean="0">
                <a:latin typeface="Times New Roman" pitchFamily="18" charset="0"/>
                <a:ea typeface="微软雅黑" pitchFamily="34" charset="-122"/>
              </a:rPr>
              <a:t>memory browser</a:t>
            </a:r>
            <a:r>
              <a:rPr lang="zh-CN" altLang="en-US" sz="2400" dirty="0" smtClean="0">
                <a:latin typeface="Times New Roman" pitchFamily="18" charset="0"/>
                <a:ea typeface="微软雅黑" pitchFamily="34" charset="-122"/>
              </a:rPr>
              <a:t>中的每帧</a:t>
            </a:r>
            <a:r>
              <a:rPr lang="en-US" altLang="zh-CN" sz="2400" dirty="0" smtClean="0">
                <a:latin typeface="Times New Roman" pitchFamily="18" charset="0"/>
                <a:ea typeface="微软雅黑" pitchFamily="34" charset="-122"/>
              </a:rPr>
              <a:t>5</a:t>
            </a:r>
            <a:r>
              <a:rPr lang="zh-CN" altLang="en-US" sz="2400" dirty="0" smtClean="0">
                <a:latin typeface="Times New Roman" pitchFamily="18" charset="0"/>
                <a:ea typeface="微软雅黑" pitchFamily="34" charset="-122"/>
              </a:rPr>
              <a:t>个时间监测节点，和之前的结果进行对比</a:t>
            </a:r>
            <a:endParaRPr lang="en-US" altLang="zh-CN" sz="24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你有什么结论？</a:t>
            </a:r>
            <a:endParaRPr kumimoji="0" lang="en-US" altLang="zh-CN" sz="24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CN" altLang="en-US" sz="2400" dirty="0" smtClean="0">
                <a:latin typeface="Times New Roman" pitchFamily="18" charset="0"/>
                <a:ea typeface="微软雅黑" pitchFamily="34" charset="-122"/>
              </a:rPr>
              <a:t>根据实验现象，请回答</a:t>
            </a:r>
            <a:endParaRPr lang="en-US" altLang="zh-CN" sz="24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tabLst/>
              <a:defRPr/>
            </a:pPr>
            <a:r>
              <a:rPr lang="en-US" altLang="zh-CN" sz="2400" dirty="0" smtClean="0">
                <a:latin typeface="Times New Roman" pitchFamily="18" charset="0"/>
                <a:ea typeface="微软雅黑" pitchFamily="34" charset="-122"/>
              </a:rPr>
              <a:t>	</a:t>
            </a:r>
            <a:r>
              <a:rPr lang="en-US" altLang="zh-CN" sz="1900" dirty="0" smtClean="0">
                <a:latin typeface="Times New Roman" pitchFamily="18" charset="0"/>
                <a:ea typeface="微软雅黑" pitchFamily="34" charset="-122"/>
              </a:rPr>
              <a:t>1</a:t>
            </a:r>
            <a:r>
              <a:rPr lang="zh-CN" altLang="en-US" sz="1900" dirty="0" smtClean="0">
                <a:latin typeface="Times New Roman" pitchFamily="18" charset="0"/>
                <a:ea typeface="微软雅黑" pitchFamily="34" charset="-122"/>
              </a:rPr>
              <a:t>、在访问外部存储器的过程中，如果在访存的同时还伴有数据的运算操作，会对访存的速度造成怎样的影响？</a:t>
            </a:r>
            <a:endParaRPr lang="en-US" altLang="zh-CN" sz="19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tabLst/>
              <a:defRPr/>
            </a:pPr>
            <a:r>
              <a:rPr kumimoji="0" lang="en-US" altLang="zh-CN" sz="19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	2</a:t>
            </a:r>
            <a:r>
              <a:rPr kumimoji="0" lang="zh-CN" altLang="en-US" sz="19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、为了提高访存的速度，应该如何使用外部存储器</a:t>
            </a:r>
            <a:endParaRPr kumimoji="0" lang="en-US" altLang="zh-CN" sz="19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cs typeface="Times New Roman" pitchFamily="18" charset="0"/>
            </a:endParaRPr>
          </a:p>
        </p:txBody>
      </p:sp>
      <p:sp>
        <p:nvSpPr>
          <p:cNvPr id="3" name="内容占位符 2"/>
          <p:cNvSpPr>
            <a:spLocks noGrp="1"/>
          </p:cNvSpPr>
          <p:nvPr>
            <p:ph idx="1"/>
          </p:nvPr>
        </p:nvSpPr>
        <p:spPr>
          <a:xfrm>
            <a:off x="539552" y="2132856"/>
            <a:ext cx="8229600" cy="3528392"/>
          </a:xfrm>
        </p:spPr>
        <p:txBody>
          <a:bodyPr>
            <a:normAutofit/>
          </a:bodyPr>
          <a:lstStyle/>
          <a:p>
            <a:pPr algn="ctr">
              <a:buNone/>
            </a:pPr>
            <a:r>
              <a:rPr lang="en-US" altLang="zh-CN" sz="6600" b="1" i="1" dirty="0" smtClean="0">
                <a:cs typeface="Times New Roman" pitchFamily="18" charset="0"/>
              </a:rPr>
              <a:t>That’s ALL</a:t>
            </a:r>
          </a:p>
          <a:p>
            <a:pPr algn="ctr">
              <a:buNone/>
            </a:pPr>
            <a:r>
              <a:rPr lang="en-US" altLang="zh-CN" sz="6600" b="1" i="1" dirty="0" smtClean="0">
                <a:cs typeface="Times New Roman" pitchFamily="18" charset="0"/>
              </a:rPr>
              <a:t>Happy DSP Life</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latin typeface="Times New Roman" pitchFamily="18" charset="0"/>
                <a:ea typeface="微软雅黑" pitchFamily="34" charset="-122"/>
                <a:cs typeface="Times New Roman" pitchFamily="18" charset="0"/>
              </a:rPr>
              <a:pPr/>
              <a:t>42</a:t>
            </a:fld>
            <a:endParaRPr lang="zh-CN" altLang="en-US">
              <a:latin typeface="Times New Roman" pitchFamily="18" charset="0"/>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782960"/>
          </a:xfrm>
        </p:spPr>
        <p:txBody>
          <a:bodyPr>
            <a:normAutofit/>
          </a:bodyPr>
          <a:lstStyle/>
          <a:p>
            <a:r>
              <a:rPr lang="zh-CN" altLang="en-US" dirty="0" smtClean="0"/>
              <a:t>什么是</a:t>
            </a:r>
            <a:r>
              <a:rPr lang="en-US" altLang="zh-CN" dirty="0" smtClean="0"/>
              <a:t>DMA</a:t>
            </a:r>
            <a:r>
              <a:rPr lang="zh-CN" altLang="en-US" dirty="0" smtClean="0"/>
              <a:t>？</a:t>
            </a:r>
            <a:endParaRPr lang="zh-CN" altLang="en-US" dirty="0"/>
          </a:p>
        </p:txBody>
      </p:sp>
      <p:sp>
        <p:nvSpPr>
          <p:cNvPr id="3" name="内容占位符 2"/>
          <p:cNvSpPr>
            <a:spLocks noGrp="1"/>
          </p:cNvSpPr>
          <p:nvPr>
            <p:ph idx="1"/>
          </p:nvPr>
        </p:nvSpPr>
        <p:spPr>
          <a:xfrm>
            <a:off x="5436096" y="1196752"/>
            <a:ext cx="3384376" cy="3960440"/>
          </a:xfrm>
        </p:spPr>
        <p:txBody>
          <a:bodyPr>
            <a:normAutofit/>
          </a:bodyPr>
          <a:lstStyle/>
          <a:p>
            <a:r>
              <a:rPr lang="en-US" altLang="zh-CN" sz="2400" dirty="0" smtClean="0"/>
              <a:t>DMA</a:t>
            </a:r>
          </a:p>
          <a:p>
            <a:pPr lvl="1"/>
            <a:r>
              <a:rPr lang="en-US" altLang="zh-CN" sz="1600" dirty="0" smtClean="0"/>
              <a:t>Direct-Memory-Access</a:t>
            </a:r>
          </a:p>
          <a:p>
            <a:r>
              <a:rPr lang="zh-CN" altLang="en-US" sz="2000" dirty="0" smtClean="0"/>
              <a:t>是一种用来搬数据的硬件模块</a:t>
            </a:r>
            <a:endParaRPr lang="en-US" altLang="zh-CN" sz="2000" dirty="0" smtClean="0"/>
          </a:p>
          <a:p>
            <a:r>
              <a:rPr lang="zh-CN" altLang="en-US" sz="2000" dirty="0" smtClean="0"/>
              <a:t>典型情况，外设数据接收</a:t>
            </a:r>
            <a:endParaRPr lang="en-US" altLang="zh-CN" sz="2000" dirty="0" smtClean="0"/>
          </a:p>
          <a:p>
            <a:pPr lvl="1"/>
            <a:r>
              <a:rPr lang="en-US" altLang="zh-CN" sz="1600" dirty="0" smtClean="0"/>
              <a:t>DMA</a:t>
            </a:r>
            <a:r>
              <a:rPr lang="zh-CN" altLang="en-US" sz="1600" dirty="0" smtClean="0"/>
              <a:t>响应外设（例如一个</a:t>
            </a:r>
            <a:r>
              <a:rPr lang="en-US" altLang="zh-CN" sz="1600" dirty="0" smtClean="0"/>
              <a:t>ADC</a:t>
            </a:r>
            <a:r>
              <a:rPr lang="zh-CN" altLang="en-US" sz="1600" dirty="0" smtClean="0"/>
              <a:t>）的中断信号，将外设数据搬移到某</a:t>
            </a:r>
            <a:r>
              <a:rPr lang="en-US" altLang="zh-CN" sz="1600" dirty="0" smtClean="0"/>
              <a:t>RAM</a:t>
            </a:r>
            <a:r>
              <a:rPr lang="zh-CN" altLang="en-US" sz="1600" dirty="0" smtClean="0"/>
              <a:t>区段。</a:t>
            </a:r>
            <a:endParaRPr lang="en-US" altLang="zh-CN" sz="1600" dirty="0" smtClean="0"/>
          </a:p>
          <a:p>
            <a:pPr lvl="1"/>
            <a:r>
              <a:rPr lang="zh-CN" altLang="en-US" sz="1600" dirty="0" smtClean="0"/>
              <a:t>收集好一帧数据之后，</a:t>
            </a:r>
            <a:r>
              <a:rPr lang="en-US" altLang="zh-CN" sz="1600" dirty="0" smtClean="0"/>
              <a:t>DMA</a:t>
            </a:r>
            <a:r>
              <a:rPr lang="zh-CN" altLang="en-US" sz="1600" dirty="0" smtClean="0"/>
              <a:t>发出中断请求。</a:t>
            </a:r>
            <a:endParaRPr lang="en-US" altLang="zh-CN" sz="1600" dirty="0" smtClean="0"/>
          </a:p>
          <a:p>
            <a:pPr lvl="1"/>
            <a:r>
              <a:rPr lang="en-US" altLang="zh-CN" sz="1600" dirty="0" smtClean="0"/>
              <a:t>CPU</a:t>
            </a:r>
            <a:r>
              <a:rPr lang="zh-CN" altLang="en-US" sz="1600" dirty="0" smtClean="0"/>
              <a:t>响应</a:t>
            </a:r>
            <a:r>
              <a:rPr lang="en-US" altLang="zh-CN" sz="1600" dirty="0" smtClean="0"/>
              <a:t>DMA</a:t>
            </a:r>
            <a:r>
              <a:rPr lang="zh-CN" altLang="en-US" sz="1600" dirty="0" smtClean="0"/>
              <a:t>中断请求，处理当前的数据帧。</a:t>
            </a:r>
            <a:endParaRPr lang="zh-CN" altLang="en-US" sz="16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a:t>
            </a:fld>
            <a:endParaRPr lang="zh-CN" altLang="en-US"/>
          </a:p>
        </p:txBody>
      </p:sp>
      <p:graphicFrame>
        <p:nvGraphicFramePr>
          <p:cNvPr id="56322" name="内容占位符 7"/>
          <p:cNvGraphicFramePr>
            <a:graphicFrameLocks noChangeAspect="1"/>
          </p:cNvGraphicFramePr>
          <p:nvPr/>
        </p:nvGraphicFramePr>
        <p:xfrm>
          <a:off x="107504" y="1196752"/>
          <a:ext cx="5421779" cy="3456384"/>
        </p:xfrm>
        <a:graphic>
          <a:graphicData uri="http://schemas.openxmlformats.org/presentationml/2006/ole">
            <p:oleObj spid="_x0000_s56322" name="SmartDraw" r:id="rId3" imgW="7118280" imgH="4538160" progId="SmartDraw.2">
              <p:embed/>
            </p:oleObj>
          </a:graphicData>
        </a:graphic>
      </p:graphicFrame>
      <p:sp>
        <p:nvSpPr>
          <p:cNvPr id="6" name="内容占位符 2"/>
          <p:cNvSpPr txBox="1">
            <a:spLocks/>
          </p:cNvSpPr>
          <p:nvPr/>
        </p:nvSpPr>
        <p:spPr>
          <a:xfrm>
            <a:off x="539552" y="4869160"/>
            <a:ext cx="8289304" cy="1368152"/>
          </a:xfrm>
          <a:prstGeom prst="rect">
            <a:avLst/>
          </a:prstGeom>
        </p:spPr>
        <p:txBody>
          <a:bodyPr vert="horz" lIns="91440" tIns="45720" rIns="91440" bIns="45720" rtlCol="0">
            <a:normAutofit fontScale="92500" lnSpcReduction="1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zh-CN" altLang="en-US" sz="20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为什么要有</a:t>
            </a:r>
            <a:r>
              <a:rPr kumimoji="0" lang="en-US" altLang="zh-CN" sz="2000" b="0" i="0" u="none" strike="noStrike" kern="1200" cap="none" spc="0" normalizeH="0" baseline="0" noProof="0" dirty="0" smtClean="0">
                <a:ln>
                  <a:noFill/>
                </a:ln>
                <a:solidFill>
                  <a:schemeClr val="tx1"/>
                </a:solidFill>
                <a:effectLst/>
                <a:uLnTx/>
                <a:uFillTx/>
                <a:latin typeface="Times New Roman" pitchFamily="18" charset="0"/>
                <a:ea typeface="微软雅黑" pitchFamily="34" charset="-122"/>
                <a:cs typeface="+mn-cs"/>
              </a:rPr>
              <a:t>DMA</a:t>
            </a:r>
            <a:r>
              <a:rPr lang="zh-CN" altLang="en-US" sz="2000" dirty="0" smtClean="0">
                <a:latin typeface="Times New Roman" pitchFamily="18" charset="0"/>
                <a:ea typeface="微软雅黑" pitchFamily="34" charset="-122"/>
              </a:rPr>
              <a:t>？</a:t>
            </a:r>
            <a:endParaRPr lang="en-US" altLang="zh-CN" sz="20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CN" altLang="en-US" sz="2000" dirty="0" smtClean="0">
                <a:latin typeface="Times New Roman" pitchFamily="18" charset="0"/>
                <a:ea typeface="微软雅黑" pitchFamily="34" charset="-122"/>
              </a:rPr>
              <a:t>因为频繁的打断处理器响应</a:t>
            </a:r>
            <a:r>
              <a:rPr lang="en-US" altLang="zh-CN" sz="2000" dirty="0" smtClean="0">
                <a:latin typeface="Times New Roman" pitchFamily="18" charset="0"/>
                <a:ea typeface="微软雅黑" pitchFamily="34" charset="-122"/>
              </a:rPr>
              <a:t>I/O</a:t>
            </a:r>
            <a:r>
              <a:rPr lang="zh-CN" altLang="en-US" sz="2000" dirty="0" smtClean="0">
                <a:latin typeface="Times New Roman" pitchFamily="18" charset="0"/>
                <a:ea typeface="微软雅黑" pitchFamily="34" charset="-122"/>
              </a:rPr>
              <a:t>事件，会极大的降低处理效率</a:t>
            </a:r>
            <a:endParaRPr lang="en-US" altLang="zh-CN" sz="20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CN" altLang="en-US" sz="2000" dirty="0" smtClean="0">
                <a:latin typeface="Times New Roman" pitchFamily="18" charset="0"/>
                <a:ea typeface="微软雅黑" pitchFamily="34" charset="-122"/>
              </a:rPr>
              <a:t>处理器跳转到中断服务程序的时候，需要压堆栈，返回时需要弹出堆栈</a:t>
            </a:r>
            <a:endParaRPr lang="en-US" altLang="zh-CN" sz="20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lang="zh-CN" altLang="en-US" sz="2000" dirty="0" smtClean="0">
                <a:latin typeface="Times New Roman" pitchFamily="18" charset="0"/>
                <a:ea typeface="微软雅黑" pitchFamily="34" charset="-122"/>
              </a:rPr>
              <a:t>处理器执行跳转指令的时候，需要清空流水线</a:t>
            </a:r>
            <a:endParaRPr lang="en-US" altLang="zh-CN" sz="2000" dirty="0" smtClean="0">
              <a:latin typeface="Times New Roman" pitchFamily="18" charset="0"/>
              <a:ea typeface="微软雅黑" pitchFamily="34" charset="-122"/>
            </a:endParaRPr>
          </a:p>
          <a:p>
            <a:pPr marL="800100" lvl="1" indent="-342900">
              <a:spcBef>
                <a:spcPct val="20000"/>
              </a:spcBef>
              <a:buFont typeface="Arial" pitchFamily="34" charset="0"/>
              <a:buChar char="•"/>
            </a:pPr>
            <a:endParaRPr lang="en-US" altLang="zh-CN" sz="20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altLang="zh-CN" sz="2000" dirty="0" smtClean="0">
              <a:latin typeface="Times New Roman" pitchFamily="18" charset="0"/>
              <a:ea typeface="微软雅黑"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782960"/>
          </a:xfrm>
        </p:spPr>
        <p:txBody>
          <a:bodyPr>
            <a:normAutofit/>
          </a:bodyPr>
          <a:lstStyle/>
          <a:p>
            <a:r>
              <a:rPr lang="zh-CN" altLang="en-US" dirty="0" smtClean="0"/>
              <a:t>什么是乒乓（</a:t>
            </a:r>
            <a:r>
              <a:rPr lang="en-US" altLang="zh-CN" dirty="0" smtClean="0"/>
              <a:t>Ping-Pong)</a:t>
            </a:r>
            <a:r>
              <a:rPr lang="zh-CN" altLang="en-US" dirty="0" smtClean="0"/>
              <a:t>缓冲？</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a:p>
        </p:txBody>
      </p:sp>
      <p:graphicFrame>
        <p:nvGraphicFramePr>
          <p:cNvPr id="56322" name="内容占位符 7"/>
          <p:cNvGraphicFramePr>
            <a:graphicFrameLocks noChangeAspect="1"/>
          </p:cNvGraphicFramePr>
          <p:nvPr/>
        </p:nvGraphicFramePr>
        <p:xfrm>
          <a:off x="458789" y="1268760"/>
          <a:ext cx="8288624" cy="2209453"/>
        </p:xfrm>
        <a:graphic>
          <a:graphicData uri="http://schemas.openxmlformats.org/presentationml/2006/ole">
            <p:oleObj spid="_x0000_s57346" name="SmartDraw" r:id="rId3" imgW="6891480" imgH="1836360" progId="SmartDraw.2">
              <p:embed/>
            </p:oleObj>
          </a:graphicData>
        </a:graphic>
      </p:graphicFrame>
      <p:sp>
        <p:nvSpPr>
          <p:cNvPr id="6" name="内容占位符 2"/>
          <p:cNvSpPr txBox="1">
            <a:spLocks/>
          </p:cNvSpPr>
          <p:nvPr/>
        </p:nvSpPr>
        <p:spPr>
          <a:xfrm>
            <a:off x="395536" y="3861048"/>
            <a:ext cx="8289304" cy="1368152"/>
          </a:xfrm>
          <a:prstGeom prst="rect">
            <a:avLst/>
          </a:prstGeom>
        </p:spPr>
        <p:txBody>
          <a:bodyPr vert="horz" lIns="91440" tIns="45720" rIns="91440" bIns="45720" rtlCol="0">
            <a:normAutofit/>
          </a:bodyPr>
          <a:lstStyle/>
          <a:p>
            <a:pPr marL="800100" lvl="1" indent="-342900">
              <a:spcBef>
                <a:spcPct val="20000"/>
              </a:spcBef>
            </a:pPr>
            <a:endParaRPr lang="en-US" altLang="zh-CN" sz="20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altLang="zh-CN" sz="2000" dirty="0" smtClean="0">
              <a:latin typeface="Times New Roman" pitchFamily="18" charset="0"/>
              <a:ea typeface="微软雅黑" pitchFamily="34" charset="-122"/>
            </a:endParaRPr>
          </a:p>
        </p:txBody>
      </p:sp>
      <p:sp>
        <p:nvSpPr>
          <p:cNvPr id="9" name="Rectangle 3"/>
          <p:cNvSpPr txBox="1">
            <a:spLocks noChangeArrowheads="1"/>
          </p:cNvSpPr>
          <p:nvPr/>
        </p:nvSpPr>
        <p:spPr>
          <a:xfrm>
            <a:off x="468313" y="3789040"/>
            <a:ext cx="8229600" cy="2736304"/>
          </a:xfrm>
          <a:prstGeom prst="rect">
            <a:avLst/>
          </a:prstGeom>
          <a:noFill/>
        </p:spPr>
        <p:txBody>
          <a:bodyPr vert="horz" lIns="91440" tIns="45720" rIns="91440" bIns="45720" rtlCol="0">
            <a:normAutofit fontScale="70000" lnSpcReduction="20000"/>
          </a:bodyPr>
          <a:lstStyle/>
          <a:p>
            <a:pPr marL="342900" indent="-342900">
              <a:spcBef>
                <a:spcPct val="20000"/>
              </a:spcBef>
              <a:buFont typeface="Arial" pitchFamily="34" charset="0"/>
              <a:buChar char="•"/>
            </a:pPr>
            <a:r>
              <a:rPr lang="zh-CN" altLang="en-US" sz="3200" dirty="0" smtClean="0">
                <a:latin typeface="Times New Roman" pitchFamily="18" charset="0"/>
                <a:ea typeface="微软雅黑" pitchFamily="34" charset="-122"/>
              </a:rPr>
              <a:t>以数据的输入为例，</a:t>
            </a:r>
            <a:r>
              <a:rPr lang="en-US" altLang="zh-CN" sz="3200" dirty="0" smtClean="0">
                <a:latin typeface="Times New Roman" pitchFamily="18" charset="0"/>
                <a:ea typeface="微软雅黑" pitchFamily="34" charset="-122"/>
              </a:rPr>
              <a:t>2</a:t>
            </a:r>
            <a:r>
              <a:rPr lang="zh-CN" altLang="en-US" sz="3200" dirty="0" smtClean="0">
                <a:latin typeface="Times New Roman" pitchFamily="18" charset="0"/>
                <a:ea typeface="微软雅黑" pitchFamily="34" charset="-122"/>
              </a:rPr>
              <a:t>个缓冲区</a:t>
            </a:r>
            <a:endParaRPr lang="en-US" altLang="zh-CN" sz="3200" dirty="0" smtClean="0">
              <a:latin typeface="Times New Roman" pitchFamily="18" charset="0"/>
              <a:ea typeface="微软雅黑" pitchFamily="34" charset="-122"/>
            </a:endParaRPr>
          </a:p>
          <a:p>
            <a:pPr marL="800100" lvl="1" indent="-342900">
              <a:spcBef>
                <a:spcPct val="20000"/>
              </a:spcBef>
              <a:buFont typeface="Arial" pitchFamily="34" charset="0"/>
              <a:buChar char="•"/>
            </a:pPr>
            <a:r>
              <a:rPr lang="zh-CN" altLang="en-US" sz="3200" dirty="0" smtClean="0">
                <a:latin typeface="Times New Roman" pitchFamily="18" charset="0"/>
                <a:ea typeface="微软雅黑" pitchFamily="34" charset="-122"/>
              </a:rPr>
              <a:t>其中一个被</a:t>
            </a:r>
            <a:r>
              <a:rPr lang="en-US" altLang="zh-CN" sz="3200" dirty="0" smtClean="0">
                <a:latin typeface="Times New Roman" pitchFamily="18" charset="0"/>
                <a:ea typeface="微软雅黑" pitchFamily="34" charset="-122"/>
              </a:rPr>
              <a:t>DMA</a:t>
            </a:r>
            <a:r>
              <a:rPr lang="zh-CN" altLang="en-US" sz="3200" dirty="0" smtClean="0">
                <a:latin typeface="Times New Roman" pitchFamily="18" charset="0"/>
                <a:ea typeface="微软雅黑" pitchFamily="34" charset="-122"/>
              </a:rPr>
              <a:t>写入</a:t>
            </a:r>
            <a:endParaRPr lang="en-US" altLang="zh-CN" sz="3200" dirty="0" smtClean="0">
              <a:latin typeface="Times New Roman" pitchFamily="18" charset="0"/>
              <a:ea typeface="微软雅黑" pitchFamily="34" charset="-122"/>
            </a:endParaRPr>
          </a:p>
          <a:p>
            <a:pPr marL="800100" lvl="1" indent="-342900">
              <a:spcBef>
                <a:spcPct val="20000"/>
              </a:spcBef>
              <a:buFont typeface="Arial" pitchFamily="34" charset="0"/>
              <a:buChar char="•"/>
            </a:pPr>
            <a:r>
              <a:rPr lang="zh-CN" altLang="en-US" sz="3200" dirty="0" smtClean="0">
                <a:latin typeface="Times New Roman" pitchFamily="18" charset="0"/>
                <a:ea typeface="微软雅黑" pitchFamily="34" charset="-122"/>
              </a:rPr>
              <a:t>另外一个被</a:t>
            </a:r>
            <a:r>
              <a:rPr lang="en-US" altLang="zh-CN" sz="3200" dirty="0" smtClean="0">
                <a:latin typeface="Times New Roman" pitchFamily="18" charset="0"/>
                <a:ea typeface="微软雅黑" pitchFamily="34" charset="-122"/>
              </a:rPr>
              <a:t>CPU</a:t>
            </a:r>
            <a:r>
              <a:rPr lang="zh-CN" altLang="en-US" sz="3200" dirty="0" smtClean="0">
                <a:latin typeface="Times New Roman" pitchFamily="18" charset="0"/>
                <a:ea typeface="微软雅黑" pitchFamily="34" charset="-122"/>
              </a:rPr>
              <a:t>读出</a:t>
            </a:r>
            <a:endParaRPr lang="en-US" altLang="zh-CN" sz="3200" dirty="0" smtClean="0">
              <a:latin typeface="Times New Roman" pitchFamily="18" charset="0"/>
              <a:ea typeface="微软雅黑" pitchFamily="34" charset="-122"/>
            </a:endParaRPr>
          </a:p>
          <a:p>
            <a:pPr marL="800100" lvl="1" indent="-342900">
              <a:spcBef>
                <a:spcPct val="20000"/>
              </a:spcBef>
              <a:buFont typeface="Arial" pitchFamily="34" charset="0"/>
              <a:buChar char="•"/>
            </a:pPr>
            <a:r>
              <a:rPr lang="en-US" altLang="zh-CN" sz="3200" dirty="0" smtClean="0">
                <a:latin typeface="Times New Roman" pitchFamily="18" charset="0"/>
                <a:ea typeface="微软雅黑" pitchFamily="34" charset="-122"/>
              </a:rPr>
              <a:t>DMA</a:t>
            </a:r>
            <a:r>
              <a:rPr lang="zh-CN" altLang="en-US" sz="3200" dirty="0" smtClean="0">
                <a:latin typeface="Times New Roman" pitchFamily="18" charset="0"/>
                <a:ea typeface="微软雅黑" pitchFamily="34" charset="-122"/>
              </a:rPr>
              <a:t>写满之后则切换到另外一个缓冲继续写入</a:t>
            </a:r>
            <a:endParaRPr lang="en-US" altLang="zh-CN" sz="3200" dirty="0" smtClean="0">
              <a:latin typeface="Times New Roman" pitchFamily="18" charset="0"/>
              <a:ea typeface="微软雅黑" pitchFamily="34" charset="-122"/>
            </a:endParaRPr>
          </a:p>
          <a:p>
            <a:pPr marL="800100" lvl="1" indent="-342900">
              <a:spcBef>
                <a:spcPct val="20000"/>
              </a:spcBef>
              <a:buFont typeface="Arial" pitchFamily="34" charset="0"/>
              <a:buChar char="•"/>
            </a:pPr>
            <a:r>
              <a:rPr lang="zh-CN" altLang="en-US" sz="3200" dirty="0" smtClean="0">
                <a:latin typeface="Times New Roman" pitchFamily="18" charset="0"/>
                <a:ea typeface="微软雅黑" pitchFamily="34" charset="-122"/>
              </a:rPr>
              <a:t>此时</a:t>
            </a:r>
            <a:r>
              <a:rPr lang="en-US" altLang="zh-CN" sz="3200" dirty="0" smtClean="0">
                <a:latin typeface="Times New Roman" pitchFamily="18" charset="0"/>
                <a:ea typeface="微软雅黑" pitchFamily="34" charset="-122"/>
              </a:rPr>
              <a:t>CPU</a:t>
            </a:r>
            <a:r>
              <a:rPr lang="zh-CN" altLang="en-US" sz="3200" dirty="0" smtClean="0">
                <a:latin typeface="Times New Roman" pitchFamily="18" charset="0"/>
                <a:ea typeface="微软雅黑" pitchFamily="34" charset="-122"/>
              </a:rPr>
              <a:t>应当已经把其中的数据都已经读出到处理缓冲区</a:t>
            </a:r>
            <a:endParaRPr lang="en-US" altLang="zh-CN" sz="3200" dirty="0" smtClean="0">
              <a:latin typeface="Times New Roman" pitchFamily="18" charset="0"/>
              <a:ea typeface="微软雅黑" pitchFamily="34" charset="-122"/>
            </a:endParaRPr>
          </a:p>
          <a:p>
            <a:pPr marL="800100" lvl="1" indent="-342900">
              <a:spcBef>
                <a:spcPct val="20000"/>
              </a:spcBef>
              <a:buFont typeface="Arial" pitchFamily="34" charset="0"/>
              <a:buChar char="•"/>
            </a:pPr>
            <a:r>
              <a:rPr lang="zh-CN" altLang="en-US" sz="3200" dirty="0" smtClean="0">
                <a:latin typeface="Times New Roman" pitchFamily="18" charset="0"/>
                <a:ea typeface="微软雅黑" pitchFamily="34" charset="-122"/>
              </a:rPr>
              <a:t>以上假设需要</a:t>
            </a:r>
            <a:r>
              <a:rPr lang="en-US" altLang="zh-CN" sz="3200" dirty="0" smtClean="0">
                <a:latin typeface="Times New Roman" pitchFamily="18" charset="0"/>
                <a:ea typeface="微软雅黑" pitchFamily="34" charset="-122"/>
              </a:rPr>
              <a:t>CPU</a:t>
            </a:r>
            <a:r>
              <a:rPr lang="zh-CN" altLang="en-US" sz="3200" dirty="0" smtClean="0">
                <a:latin typeface="Times New Roman" pitchFamily="18" charset="0"/>
                <a:ea typeface="微软雅黑" pitchFamily="34" charset="-122"/>
              </a:rPr>
              <a:t>的速度足够快作为前提</a:t>
            </a:r>
            <a:endParaRPr lang="en-US" altLang="zh-CN" sz="3200" dirty="0" smtClean="0">
              <a:latin typeface="Times New Roman" pitchFamily="18" charset="0"/>
              <a:ea typeface="微软雅黑" pitchFamily="34" charset="-122"/>
            </a:endParaRPr>
          </a:p>
          <a:p>
            <a:pPr marL="800100" lvl="1" indent="-342900">
              <a:spcBef>
                <a:spcPct val="20000"/>
              </a:spcBef>
              <a:buFont typeface="Arial" pitchFamily="34" charset="0"/>
              <a:buChar char="•"/>
            </a:pPr>
            <a:r>
              <a:rPr lang="zh-CN" altLang="en-US" sz="3200" dirty="0" smtClean="0">
                <a:latin typeface="Times New Roman" pitchFamily="18" charset="0"/>
                <a:ea typeface="微软雅黑" pitchFamily="34" charset="-122"/>
              </a:rPr>
              <a:t>否则就会出现未处理完的数据被新数据覆盖</a:t>
            </a:r>
            <a:endParaRPr kumimoji="0" lang="zh-CN" altLang="en-US" sz="32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88640"/>
            <a:ext cx="8229600" cy="782960"/>
          </a:xfrm>
        </p:spPr>
        <p:txBody>
          <a:bodyPr>
            <a:normAutofit/>
          </a:bodyPr>
          <a:lstStyle/>
          <a:p>
            <a:r>
              <a:rPr lang="zh-CN" altLang="en-US" dirty="0" smtClean="0"/>
              <a:t>什么是串并</a:t>
            </a:r>
            <a:r>
              <a:rPr lang="en-US" altLang="zh-CN" dirty="0" smtClean="0"/>
              <a:t>-</a:t>
            </a:r>
            <a:r>
              <a:rPr lang="zh-CN" altLang="en-US" dirty="0" smtClean="0"/>
              <a:t>并串转换？</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7</a:t>
            </a:fld>
            <a:endParaRPr lang="zh-CN" altLang="en-US"/>
          </a:p>
        </p:txBody>
      </p:sp>
      <p:graphicFrame>
        <p:nvGraphicFramePr>
          <p:cNvPr id="56322" name="内容占位符 7"/>
          <p:cNvGraphicFramePr>
            <a:graphicFrameLocks noChangeAspect="1"/>
          </p:cNvGraphicFramePr>
          <p:nvPr/>
        </p:nvGraphicFramePr>
        <p:xfrm>
          <a:off x="179512" y="1268760"/>
          <a:ext cx="6143488" cy="3168352"/>
        </p:xfrm>
        <a:graphic>
          <a:graphicData uri="http://schemas.openxmlformats.org/presentationml/2006/ole">
            <p:oleObj spid="_x0000_s83970" name="SmartDraw" r:id="rId3" imgW="5931360" imgH="3053880" progId="SmartDraw.2">
              <p:embed/>
            </p:oleObj>
          </a:graphicData>
        </a:graphic>
      </p:graphicFrame>
      <p:sp>
        <p:nvSpPr>
          <p:cNvPr id="6" name="内容占位符 2"/>
          <p:cNvSpPr txBox="1">
            <a:spLocks/>
          </p:cNvSpPr>
          <p:nvPr/>
        </p:nvSpPr>
        <p:spPr>
          <a:xfrm>
            <a:off x="395536" y="3861048"/>
            <a:ext cx="8289304" cy="1368152"/>
          </a:xfrm>
          <a:prstGeom prst="rect">
            <a:avLst/>
          </a:prstGeom>
        </p:spPr>
        <p:txBody>
          <a:bodyPr vert="horz" lIns="91440" tIns="45720" rIns="91440" bIns="45720" rtlCol="0">
            <a:normAutofit/>
          </a:bodyPr>
          <a:lstStyle/>
          <a:p>
            <a:pPr marL="800100" lvl="1" indent="-342900">
              <a:spcBef>
                <a:spcPct val="20000"/>
              </a:spcBef>
            </a:pPr>
            <a:endParaRPr lang="en-US" altLang="zh-CN" sz="2000" dirty="0" smtClean="0">
              <a:latin typeface="Times New Roman" pitchFamily="18" charset="0"/>
              <a:ea typeface="微软雅黑" pitchFamily="34" charset="-122"/>
            </a:endParaRPr>
          </a:p>
          <a:p>
            <a:pPr marL="342900" marR="0" lvl="0" indent="-342900" algn="l" defTabSz="914400" rtl="0" eaLnBrk="1" fontAlgn="auto" latinLnBrk="0" hangingPunct="1">
              <a:lnSpc>
                <a:spcPct val="100000"/>
              </a:lnSpc>
              <a:spcBef>
                <a:spcPct val="20000"/>
              </a:spcBef>
              <a:spcAft>
                <a:spcPts val="0"/>
              </a:spcAft>
              <a:buClrTx/>
              <a:buSzTx/>
              <a:tabLst/>
              <a:defRPr/>
            </a:pPr>
            <a:endParaRPr lang="en-US" altLang="zh-CN" sz="2000" dirty="0" smtClean="0">
              <a:latin typeface="Times New Roman" pitchFamily="18" charset="0"/>
              <a:ea typeface="微软雅黑" pitchFamily="34" charset="-122"/>
            </a:endParaRPr>
          </a:p>
        </p:txBody>
      </p:sp>
      <p:sp>
        <p:nvSpPr>
          <p:cNvPr id="9" name="Rectangle 3"/>
          <p:cNvSpPr txBox="1">
            <a:spLocks noChangeArrowheads="1"/>
          </p:cNvSpPr>
          <p:nvPr/>
        </p:nvSpPr>
        <p:spPr>
          <a:xfrm>
            <a:off x="468313" y="5085184"/>
            <a:ext cx="8229600" cy="1440160"/>
          </a:xfrm>
          <a:prstGeom prst="rect">
            <a:avLst/>
          </a:prstGeom>
          <a:noFill/>
        </p:spPr>
        <p:txBody>
          <a:bodyPr vert="horz" lIns="91440" tIns="45720" rIns="91440" bIns="45720" rtlCol="0">
            <a:normAutofit/>
          </a:bodyPr>
          <a:lstStyle/>
          <a:p>
            <a:pPr marL="342900" indent="-342900">
              <a:spcBef>
                <a:spcPct val="20000"/>
              </a:spcBef>
              <a:buFont typeface="Arial" pitchFamily="34" charset="0"/>
              <a:buChar char="•"/>
            </a:pPr>
            <a:endParaRPr kumimoji="0" lang="zh-CN" altLang="en-US" sz="32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endParaRPr>
          </a:p>
        </p:txBody>
      </p:sp>
      <p:sp>
        <p:nvSpPr>
          <p:cNvPr id="7" name="Rectangle 3"/>
          <p:cNvSpPr txBox="1">
            <a:spLocks noChangeArrowheads="1"/>
          </p:cNvSpPr>
          <p:nvPr/>
        </p:nvSpPr>
        <p:spPr>
          <a:xfrm>
            <a:off x="6444208" y="1268760"/>
            <a:ext cx="2468960" cy="3168352"/>
          </a:xfrm>
          <a:prstGeom prst="rect">
            <a:avLst/>
          </a:prstGeom>
          <a:noFill/>
        </p:spPr>
        <p:txBody>
          <a:bodyPr vert="horz" lIns="91440" tIns="45720" rIns="91440" bIns="45720" rtlCol="0">
            <a:normAutofit/>
          </a:bodyPr>
          <a:lstStyle/>
          <a:p>
            <a:pPr marL="342900" indent="-342900">
              <a:spcBef>
                <a:spcPct val="20000"/>
              </a:spcBef>
              <a:buFont typeface="Arial" pitchFamily="34" charset="0"/>
              <a:buChar char="•"/>
            </a:pPr>
            <a:r>
              <a:rPr kumimoji="0" lang="zh-CN" altLang="en-US"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串行信号格式的好处</a:t>
            </a:r>
            <a:endParaRPr kumimoji="0" lang="en-US" altLang="zh-CN"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endParaRPr>
          </a:p>
          <a:p>
            <a:pPr marL="800100" lvl="1" indent="-342900">
              <a:spcBef>
                <a:spcPct val="20000"/>
              </a:spcBef>
              <a:buFont typeface="Arial" pitchFamily="34" charset="0"/>
              <a:buChar char="•"/>
            </a:pPr>
            <a:r>
              <a:rPr lang="zh-CN" altLang="en-US" sz="2400" dirty="0" smtClean="0">
                <a:latin typeface="楷体_GB2312" pitchFamily="49" charset="-122"/>
                <a:ea typeface="微软雅黑" pitchFamily="34" charset="-122"/>
              </a:rPr>
              <a:t>节省管脚</a:t>
            </a:r>
            <a:endParaRPr lang="en-US" altLang="zh-CN" sz="2400" dirty="0" smtClean="0">
              <a:latin typeface="楷体_GB2312" pitchFamily="49" charset="-122"/>
              <a:ea typeface="微软雅黑" pitchFamily="34" charset="-122"/>
            </a:endParaRPr>
          </a:p>
          <a:p>
            <a:pPr marL="800100" lvl="1" indent="-342900">
              <a:spcBef>
                <a:spcPct val="20000"/>
              </a:spcBef>
              <a:buFont typeface="Arial" pitchFamily="34" charset="0"/>
              <a:buChar char="•"/>
            </a:pPr>
            <a:r>
              <a:rPr kumimoji="0" lang="zh-CN" altLang="en-US"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容易控制电路走线时的信号传输质量</a:t>
            </a:r>
          </a:p>
        </p:txBody>
      </p:sp>
      <p:sp>
        <p:nvSpPr>
          <p:cNvPr id="8" name="Rectangle 3"/>
          <p:cNvSpPr txBox="1">
            <a:spLocks noChangeArrowheads="1"/>
          </p:cNvSpPr>
          <p:nvPr/>
        </p:nvSpPr>
        <p:spPr>
          <a:xfrm>
            <a:off x="323528" y="4725144"/>
            <a:ext cx="8136904" cy="1872208"/>
          </a:xfrm>
          <a:prstGeom prst="rect">
            <a:avLst/>
          </a:prstGeom>
          <a:noFill/>
        </p:spPr>
        <p:txBody>
          <a:bodyPr vert="horz" lIns="91440" tIns="45720" rIns="91440" bIns="45720" rtlCol="0">
            <a:normAutofit fontScale="92500"/>
          </a:bodyPr>
          <a:lstStyle/>
          <a:p>
            <a:pPr marL="342900" indent="-342900">
              <a:spcBef>
                <a:spcPct val="20000"/>
              </a:spcBef>
              <a:buFont typeface="Arial" pitchFamily="34" charset="0"/>
              <a:buChar char="•"/>
            </a:pPr>
            <a:r>
              <a:rPr kumimoji="0" lang="zh-CN" altLang="en-US"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上图展示了一个 </a:t>
            </a:r>
            <a:r>
              <a:rPr kumimoji="0" lang="en-US" altLang="zh-CN"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1</a:t>
            </a:r>
            <a:r>
              <a:rPr kumimoji="0" lang="zh-CN" altLang="en-US"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通道的</a:t>
            </a:r>
            <a:r>
              <a:rPr kumimoji="0" lang="en-US" altLang="zh-CN"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ADC</a:t>
            </a:r>
            <a:r>
              <a:rPr kumimoji="0" lang="zh-CN" altLang="en-US"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输出串行比特流可能的信号格式。</a:t>
            </a:r>
            <a:endParaRPr kumimoji="0" lang="en-US" altLang="zh-CN"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endParaRPr>
          </a:p>
          <a:p>
            <a:pPr marL="342900" indent="-342900">
              <a:spcBef>
                <a:spcPct val="20000"/>
              </a:spcBef>
              <a:buFont typeface="Arial" pitchFamily="34" charset="0"/>
              <a:buChar char="•"/>
            </a:pPr>
            <a:r>
              <a:rPr lang="zh-CN" altLang="en-US" sz="2400" dirty="0" smtClean="0">
                <a:latin typeface="楷体_GB2312" pitchFamily="49" charset="-122"/>
                <a:ea typeface="微软雅黑" pitchFamily="34" charset="-122"/>
              </a:rPr>
              <a:t>对于多通道的</a:t>
            </a:r>
            <a:r>
              <a:rPr lang="en-US" altLang="zh-CN" sz="2400" dirty="0" smtClean="0">
                <a:latin typeface="楷体_GB2312" pitchFamily="49" charset="-122"/>
                <a:ea typeface="微软雅黑" pitchFamily="34" charset="-122"/>
              </a:rPr>
              <a:t>ADC</a:t>
            </a:r>
            <a:r>
              <a:rPr lang="zh-CN" altLang="en-US" sz="2400" dirty="0" smtClean="0">
                <a:latin typeface="楷体_GB2312" pitchFamily="49" charset="-122"/>
                <a:ea typeface="微软雅黑" pitchFamily="34" charset="-122"/>
              </a:rPr>
              <a:t>，其输出串行比特流可能需要其他格式或者更多的辅助信号</a:t>
            </a:r>
            <a:endParaRPr lang="en-US" altLang="zh-CN" sz="2400" dirty="0" smtClean="0">
              <a:latin typeface="楷体_GB2312" pitchFamily="49" charset="-122"/>
              <a:ea typeface="微软雅黑" pitchFamily="34" charset="-122"/>
            </a:endParaRPr>
          </a:p>
          <a:p>
            <a:pPr marL="342900" indent="-342900">
              <a:spcBef>
                <a:spcPct val="20000"/>
              </a:spcBef>
              <a:buFont typeface="Arial" pitchFamily="34" charset="0"/>
              <a:buChar char="•"/>
            </a:pPr>
            <a:r>
              <a:rPr kumimoji="0" lang="zh-CN" altLang="en-US" sz="2400" b="0" i="0" u="none" strike="noStrike" kern="1200" cap="none" spc="0" normalizeH="0" baseline="0" noProof="0" dirty="0" smtClean="0">
                <a:ln>
                  <a:noFill/>
                </a:ln>
                <a:solidFill>
                  <a:schemeClr val="tx1"/>
                </a:solidFill>
                <a:effectLst/>
                <a:uLnTx/>
                <a:uFillTx/>
                <a:latin typeface="楷体_GB2312" pitchFamily="49" charset="-122"/>
                <a:ea typeface="微软雅黑" pitchFamily="34" charset="-122"/>
                <a:cs typeface="+mn-cs"/>
              </a:rPr>
              <a:t>最常见的信号格式为：串行数据、串行时钟、帧同步</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188913"/>
            <a:ext cx="8229600" cy="855662"/>
          </a:xfrm>
          <a:noFill/>
        </p:spPr>
        <p:txBody>
          <a:bodyPr/>
          <a:lstStyle/>
          <a:p>
            <a:pPr eaLnBrk="1" hangingPunct="1"/>
            <a:r>
              <a:rPr lang="en-US" altLang="zh-CN" dirty="0" smtClean="0"/>
              <a:t>DSP</a:t>
            </a:r>
            <a:r>
              <a:rPr lang="zh-CN" altLang="en-US" dirty="0" smtClean="0"/>
              <a:t>算法的软件实现</a:t>
            </a:r>
          </a:p>
        </p:txBody>
      </p:sp>
      <p:sp>
        <p:nvSpPr>
          <p:cNvPr id="13315" name="Rectangle 3"/>
          <p:cNvSpPr>
            <a:spLocks noGrp="1" noChangeArrowheads="1"/>
          </p:cNvSpPr>
          <p:nvPr>
            <p:ph type="body" idx="1"/>
          </p:nvPr>
        </p:nvSpPr>
        <p:spPr>
          <a:xfrm>
            <a:off x="468313" y="1196975"/>
            <a:ext cx="8229600" cy="4525963"/>
          </a:xfrm>
          <a:noFill/>
        </p:spPr>
        <p:txBody>
          <a:bodyPr>
            <a:normAutofit/>
          </a:bodyPr>
          <a:lstStyle/>
          <a:p>
            <a:pPr eaLnBrk="1" hangingPunct="1"/>
            <a:r>
              <a:rPr lang="zh-CN" altLang="en-US" sz="2800" dirty="0" smtClean="0">
                <a:latin typeface="楷体_GB2312" pitchFamily="49" charset="-122"/>
              </a:rPr>
              <a:t>通常以帧为单位</a:t>
            </a:r>
          </a:p>
          <a:p>
            <a:pPr eaLnBrk="1" hangingPunct="1"/>
            <a:r>
              <a:rPr lang="zh-CN" altLang="en-US" sz="2800" dirty="0" smtClean="0">
                <a:latin typeface="楷体_GB2312" pitchFamily="49" charset="-122"/>
              </a:rPr>
              <a:t>需要多个缓冲区以及管理策略</a:t>
            </a:r>
          </a:p>
          <a:p>
            <a:pPr lvl="1" eaLnBrk="1" hangingPunct="1"/>
            <a:r>
              <a:rPr lang="zh-CN" altLang="en-US" sz="2400" dirty="0" smtClean="0">
                <a:latin typeface="楷体_GB2312" pitchFamily="49" charset="-122"/>
              </a:rPr>
              <a:t>输入输出的数据缓冲区</a:t>
            </a:r>
          </a:p>
          <a:p>
            <a:pPr lvl="1" eaLnBrk="1" hangingPunct="1"/>
            <a:r>
              <a:rPr lang="zh-CN" altLang="en-US" sz="2400" dirty="0" smtClean="0">
                <a:latin typeface="楷体_GB2312" pitchFamily="49" charset="-122"/>
              </a:rPr>
              <a:t>算法的数据缓冲区</a:t>
            </a:r>
            <a:endParaRPr lang="en-US" altLang="zh-CN" sz="2400" dirty="0" smtClean="0">
              <a:latin typeface="楷体_GB2312" pitchFamily="49" charset="-122"/>
            </a:endParaRPr>
          </a:p>
          <a:p>
            <a:pPr lvl="1" eaLnBrk="1" hangingPunct="1"/>
            <a:r>
              <a:rPr lang="zh-CN" altLang="en-US" sz="2400" dirty="0" smtClean="0">
                <a:latin typeface="楷体_GB2312" pitchFamily="49" charset="-122"/>
              </a:rPr>
              <a:t>通常使用乒乓（</a:t>
            </a:r>
            <a:r>
              <a:rPr lang="en-US" altLang="zh-CN" sz="2400" dirty="0" smtClean="0">
                <a:latin typeface="楷体_GB2312" pitchFamily="49" charset="-122"/>
              </a:rPr>
              <a:t>ping-pong</a:t>
            </a:r>
            <a:r>
              <a:rPr lang="zh-CN" altLang="en-US" sz="2400" dirty="0" smtClean="0">
                <a:latin typeface="楷体_GB2312" pitchFamily="49" charset="-122"/>
              </a:rPr>
              <a:t>）缓冲</a:t>
            </a:r>
          </a:p>
          <a:p>
            <a:pPr eaLnBrk="1" hangingPunct="1"/>
            <a:r>
              <a:rPr lang="zh-CN" altLang="en-US" sz="2800" dirty="0" smtClean="0">
                <a:latin typeface="楷体_GB2312" pitchFamily="49" charset="-122"/>
              </a:rPr>
              <a:t>需要接口硬件的</a:t>
            </a:r>
            <a:r>
              <a:rPr lang="en-US" altLang="zh-CN" sz="2800" dirty="0" smtClean="0">
                <a:latin typeface="楷体_GB2312" pitchFamily="49" charset="-122"/>
              </a:rPr>
              <a:t>DMA</a:t>
            </a:r>
            <a:r>
              <a:rPr lang="zh-CN" altLang="en-US" sz="2800" dirty="0" smtClean="0">
                <a:latin typeface="楷体_GB2312" pitchFamily="49" charset="-122"/>
              </a:rPr>
              <a:t>配合 </a:t>
            </a:r>
          </a:p>
          <a:p>
            <a:pPr lvl="1" eaLnBrk="1" hangingPunct="1"/>
            <a:r>
              <a:rPr lang="zh-CN" altLang="en-US" sz="2400" dirty="0" smtClean="0">
                <a:latin typeface="楷体_GB2312" pitchFamily="49" charset="-122"/>
              </a:rPr>
              <a:t>有操作系统的情况，使用多线程和信号量</a:t>
            </a:r>
          </a:p>
          <a:p>
            <a:pPr lvl="1" eaLnBrk="1" hangingPunct="1"/>
            <a:r>
              <a:rPr lang="zh-CN" altLang="en-US" sz="2400" dirty="0" smtClean="0">
                <a:latin typeface="楷体_GB2312" pitchFamily="49" charset="-122"/>
              </a:rPr>
              <a:t>无操作系统的情况，使用处理器配置寄存器</a:t>
            </a:r>
            <a:r>
              <a:rPr lang="en-US" altLang="zh-CN" sz="2400" dirty="0" smtClean="0">
                <a:latin typeface="楷体_GB2312" pitchFamily="49" charset="-122"/>
              </a:rPr>
              <a:t>+</a:t>
            </a:r>
            <a:r>
              <a:rPr lang="zh-CN" altLang="en-US" sz="2400" dirty="0" smtClean="0">
                <a:latin typeface="楷体_GB2312" pitchFamily="49" charset="-122"/>
              </a:rPr>
              <a:t>中断函数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本音频处理</a:t>
            </a:r>
            <a:r>
              <a:rPr lang="zh-CN" altLang="en-US" dirty="0" smtClean="0"/>
              <a:t>实验的</a:t>
            </a:r>
            <a:r>
              <a:rPr lang="zh-CN" altLang="en-US" dirty="0" smtClean="0"/>
              <a:t>软硬件结构</a:t>
            </a: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9</a:t>
            </a:fld>
            <a:endParaRPr lang="zh-CN" altLang="en-US"/>
          </a:p>
        </p:txBody>
      </p:sp>
      <p:graphicFrame>
        <p:nvGraphicFramePr>
          <p:cNvPr id="38914" name="内容占位符 7"/>
          <p:cNvGraphicFramePr>
            <a:graphicFrameLocks noChangeAspect="1"/>
          </p:cNvGraphicFramePr>
          <p:nvPr/>
        </p:nvGraphicFramePr>
        <p:xfrm>
          <a:off x="395536" y="1268760"/>
          <a:ext cx="8524901" cy="5054153"/>
        </p:xfrm>
        <a:graphic>
          <a:graphicData uri="http://schemas.openxmlformats.org/presentationml/2006/ole">
            <p:oleObj spid="_x0000_s38914" name="SmartDraw" r:id="rId3" imgW="11772000" imgH="6978600" progId="SmartDraw.2">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68751</TotalTime>
  <Words>2442</Words>
  <Application>Microsoft Office PowerPoint</Application>
  <PresentationFormat>全屏显示(4:3)</PresentationFormat>
  <Paragraphs>323</Paragraphs>
  <Slides>42</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42</vt:i4>
      </vt:variant>
    </vt:vector>
  </HeadingPairs>
  <TitlesOfParts>
    <vt:vector size="45" baseType="lpstr">
      <vt:lpstr>Office 主题</vt:lpstr>
      <vt:lpstr>SmartDraw</vt:lpstr>
      <vt:lpstr>SmartDraw Drawing</vt:lpstr>
      <vt:lpstr>幻灯片 1</vt:lpstr>
      <vt:lpstr>本课程实验内容</vt:lpstr>
      <vt:lpstr>LAB1</vt:lpstr>
      <vt:lpstr>幻灯片 4</vt:lpstr>
      <vt:lpstr>什么是DMA？</vt:lpstr>
      <vt:lpstr>什么是乒乓（Ping-Pong)缓冲？</vt:lpstr>
      <vt:lpstr>什么是串并-并串转换？</vt:lpstr>
      <vt:lpstr>DSP算法的软件实现</vt:lpstr>
      <vt:lpstr>本音频处理实验的软硬件结构</vt:lpstr>
      <vt:lpstr>DSP算法软件工作过程</vt:lpstr>
      <vt:lpstr>幻灯片 11</vt:lpstr>
      <vt:lpstr>初级测试方法</vt:lpstr>
      <vt:lpstr>高级测试方法</vt:lpstr>
      <vt:lpstr>切换至LAB1，编译下载 LAB1_prj_auido_inout_StarterWare_HWI</vt:lpstr>
      <vt:lpstr>关于虚拟示波器使用（特别感谢免费软件作者）</vt:lpstr>
      <vt:lpstr>虚拟示波器的使用方法</vt:lpstr>
      <vt:lpstr>LAB1 作业</vt:lpstr>
      <vt:lpstr>幻灯片 18</vt:lpstr>
      <vt:lpstr>幻灯片 19</vt:lpstr>
      <vt:lpstr>本实验和音频回放实验的区别</vt:lpstr>
      <vt:lpstr>滤波代码缓冲区结构</vt:lpstr>
      <vt:lpstr>如何使用matlab生成FIR滤波系数</vt:lpstr>
      <vt:lpstr>幻灯片 23</vt:lpstr>
      <vt:lpstr>切换当前项目到LAB2</vt:lpstr>
      <vt:lpstr>滤波器执行的观察方法</vt:lpstr>
      <vt:lpstr>LAB2 作业 1</vt:lpstr>
      <vt:lpstr>LAB2 作业 2</vt:lpstr>
      <vt:lpstr>LAB3</vt:lpstr>
      <vt:lpstr>幻灯片 29</vt:lpstr>
      <vt:lpstr>存储的分段</vt:lpstr>
      <vt:lpstr>CMD文件</vt:lpstr>
      <vt:lpstr>MAP  文件</vt:lpstr>
      <vt:lpstr>存储器的性能差异</vt:lpstr>
      <vt:lpstr>C代码运行环境的初始化</vt:lpstr>
      <vt:lpstr>幻灯片 35</vt:lpstr>
      <vt:lpstr>切换当前项目至LAB3</vt:lpstr>
      <vt:lpstr>首先请思考</vt:lpstr>
      <vt:lpstr>切换当前项目进入debug模式</vt:lpstr>
      <vt:lpstr>LAB3 作业1</vt:lpstr>
      <vt:lpstr>继续进行实验</vt:lpstr>
      <vt:lpstr>LAB3 作业2</vt:lpstr>
      <vt:lpstr>幻灯片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可综合 RTL Testbench</dc:title>
  <cp:lastModifiedBy>duwt_win7</cp:lastModifiedBy>
  <cp:revision>2291</cp:revision>
  <dcterms:modified xsi:type="dcterms:W3CDTF">2014-01-27T11:53:50Z</dcterms:modified>
</cp:coreProperties>
</file>